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257" r:id="rId5"/>
    <p:sldId id="267" r:id="rId6"/>
    <p:sldId id="304" r:id="rId7"/>
    <p:sldId id="269" r:id="rId8"/>
    <p:sldId id="270" r:id="rId9"/>
    <p:sldId id="259" r:id="rId10"/>
    <p:sldId id="261" r:id="rId11"/>
    <p:sldId id="273" r:id="rId12"/>
    <p:sldId id="262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5" r:id="rId45"/>
    <p:sldId id="306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809" autoAdjust="0"/>
  </p:normalViewPr>
  <p:slideViewPr>
    <p:cSldViewPr>
      <p:cViewPr varScale="1">
        <p:scale>
          <a:sx n="59" d="100"/>
          <a:sy n="59" d="100"/>
        </p:scale>
        <p:origin x="324" y="6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/>
            <a:t>HTML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/>
            <a:t>TEXT</a:t>
          </a:r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B36D136D-BCAF-4B79-97A3-E9E061CDD6A0}" type="pres">
      <dgm:prSet presAssocID="{CD7942A0-B7D2-4B14-8FEA-55FC702F5BE7}" presName="TwoNodes_1" presStyleLbl="node1" presStyleIdx="0" presStyleCnt="2" custLinFactNeighborX="-181" custLinFactNeighborY="3023">
        <dgm:presLayoutVars>
          <dgm:bulletEnabled val="1"/>
        </dgm:presLayoutVars>
      </dgm:prSet>
      <dgm:spPr/>
    </dgm:pt>
    <dgm:pt modelId="{239ED545-CD8B-4BAD-9333-C0F3DB2D67AC}" type="pres">
      <dgm:prSet presAssocID="{CD7942A0-B7D2-4B14-8FEA-55FC702F5BE7}" presName="TwoNodes_2" presStyleLbl="node1" presStyleIdx="1" presStyleCnt="2">
        <dgm:presLayoutVars>
          <dgm:bulletEnabled val="1"/>
        </dgm:presLayoutVars>
      </dgm:prSet>
      <dgm:spPr/>
    </dgm:pt>
    <dgm:pt modelId="{D815D395-DA2F-4EF0-A7AC-9A600D9AF17F}" type="pres">
      <dgm:prSet presAssocID="{CD7942A0-B7D2-4B14-8FEA-55FC702F5BE7}" presName="TwoConn_1-2" presStyleLbl="fgAccFollowNode1" presStyleIdx="0" presStyleCnt="1">
        <dgm:presLayoutVars>
          <dgm:bulletEnabled val="1"/>
        </dgm:presLayoutVars>
      </dgm:prSet>
      <dgm:spPr/>
    </dgm:pt>
    <dgm:pt modelId="{1302A0C9-FDC3-4819-A283-1C474864274C}" type="pres">
      <dgm:prSet presAssocID="{CD7942A0-B7D2-4B14-8FEA-55FC702F5BE7}" presName="TwoNodes_1_text" presStyleLbl="node1" presStyleIdx="1" presStyleCnt="2">
        <dgm:presLayoutVars>
          <dgm:bulletEnabled val="1"/>
        </dgm:presLayoutVars>
      </dgm:prSet>
      <dgm:spPr/>
    </dgm:pt>
    <dgm:pt modelId="{CE0BB7BB-6333-470A-A4A0-F0CEC3277BA6}" type="pres">
      <dgm:prSet presAssocID="{CD7942A0-B7D2-4B14-8FEA-55FC702F5BE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AD49021-9195-4BB3-B833-B04B4BFA8412}" type="presOf" srcId="{8EC937D8-BD76-4A12-A3E5-900D5C1E2E05}" destId="{CE0BB7BB-6333-470A-A4A0-F0CEC3277BA6}" srcOrd="1" destOrd="0" presId="urn:microsoft.com/office/officeart/2005/8/layout/vProcess5"/>
    <dgm:cxn modelId="{D237F734-9E9C-4BEB-A1A4-12DDB5FEE7D7}" type="presOf" srcId="{095A5E99-E976-4550-8F80-53CC813F2F5A}" destId="{B36D136D-BCAF-4B79-97A3-E9E061CDD6A0}" srcOrd="0" destOrd="0" presId="urn:microsoft.com/office/officeart/2005/8/layout/vProcess5"/>
    <dgm:cxn modelId="{3A3E6556-36A0-45DC-9D7C-BBB62B54B831}" type="presOf" srcId="{095A5E99-E976-4550-8F80-53CC813F2F5A}" destId="{1302A0C9-FDC3-4819-A283-1C474864274C}" srcOrd="1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CF8977CD-7BF6-4A62-B03C-E53F35B4E250}" type="presOf" srcId="{8EC937D8-BD76-4A12-A3E5-900D5C1E2E05}" destId="{239ED545-CD8B-4BAD-9333-C0F3DB2D67AC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42394BF2-534A-45E8-A98E-E6DAFBF1712F}" type="presOf" srcId="{8877691F-1B60-4485-9174-DDEC7EE68B70}" destId="{D815D395-DA2F-4EF0-A7AC-9A600D9AF17F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7CE7AF31-245A-4C7E-AE0B-D6DF9B822569}" type="presParOf" srcId="{1D84D8B6-AB32-4491-B5D2-EFE3D7668B88}" destId="{B36D136D-BCAF-4B79-97A3-E9E061CDD6A0}" srcOrd="1" destOrd="0" presId="urn:microsoft.com/office/officeart/2005/8/layout/vProcess5"/>
    <dgm:cxn modelId="{58D41D96-F3B9-499D-8257-E46AA4E89208}" type="presParOf" srcId="{1D84D8B6-AB32-4491-B5D2-EFE3D7668B88}" destId="{239ED545-CD8B-4BAD-9333-C0F3DB2D67AC}" srcOrd="2" destOrd="0" presId="urn:microsoft.com/office/officeart/2005/8/layout/vProcess5"/>
    <dgm:cxn modelId="{35474E21-CE2B-48D9-9F3E-030EF59745C6}" type="presParOf" srcId="{1D84D8B6-AB32-4491-B5D2-EFE3D7668B88}" destId="{D815D395-DA2F-4EF0-A7AC-9A600D9AF17F}" srcOrd="3" destOrd="0" presId="urn:microsoft.com/office/officeart/2005/8/layout/vProcess5"/>
    <dgm:cxn modelId="{2911D6F5-3256-4B5B-AEDB-98D559D4B4EE}" type="presParOf" srcId="{1D84D8B6-AB32-4491-B5D2-EFE3D7668B88}" destId="{1302A0C9-FDC3-4819-A283-1C474864274C}" srcOrd="4" destOrd="0" presId="urn:microsoft.com/office/officeart/2005/8/layout/vProcess5"/>
    <dgm:cxn modelId="{19A1CEB7-B004-4258-809E-C50B1E9964B2}" type="presParOf" srcId="{1D84D8B6-AB32-4491-B5D2-EFE3D7668B88}" destId="{CE0BB7BB-6333-470A-A4A0-F0CEC3277BA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D136D-BCAF-4B79-97A3-E9E061CDD6A0}">
      <dsp:nvSpPr>
        <dsp:cNvPr id="0" name=""/>
        <dsp:cNvSpPr/>
      </dsp:nvSpPr>
      <dsp:spPr>
        <a:xfrm>
          <a:off x="0" y="60748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HTML</a:t>
          </a:r>
        </a:p>
      </dsp:txBody>
      <dsp:txXfrm>
        <a:off x="58857" y="119605"/>
        <a:ext cx="2239637" cy="1891822"/>
      </dsp:txXfrm>
    </dsp:sp>
    <dsp:sp modelId="{239ED545-CD8B-4BAD-9333-C0F3DB2D67AC}">
      <dsp:nvSpPr>
        <dsp:cNvPr id="0" name=""/>
        <dsp:cNvSpPr/>
      </dsp:nvSpPr>
      <dsp:spPr>
        <a:xfrm>
          <a:off x="761761" y="2456100"/>
          <a:ext cx="4316650" cy="200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TEXT</a:t>
          </a:r>
        </a:p>
      </dsp:txBody>
      <dsp:txXfrm>
        <a:off x="820618" y="2514957"/>
        <a:ext cx="2130975" cy="1891822"/>
      </dsp:txXfrm>
    </dsp:sp>
    <dsp:sp modelId="{D815D395-DA2F-4EF0-A7AC-9A600D9AF17F}">
      <dsp:nvSpPr>
        <dsp:cNvPr id="0" name=""/>
        <dsp:cNvSpPr/>
      </dsp:nvSpPr>
      <dsp:spPr>
        <a:xfrm>
          <a:off x="3010451" y="1579719"/>
          <a:ext cx="1306198" cy="130619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304346" y="1579719"/>
        <a:ext cx="718408" cy="98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12/9/2023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12/9/2023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BF67-3BB0-47C9-9612-AC4909752D3E}" type="datetime1">
              <a:rPr lang="en-US" smtClean="0"/>
              <a:t>12/10/2023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41BD-FB6E-40B2-89E1-1E512D93A8EA}" type="datetime1">
              <a:rPr lang="en-US" smtClean="0"/>
              <a:t>12/10/2023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9A80-586F-4D7B-99E6-5A3F04B47252}" type="datetime1">
              <a:rPr lang="en-US" smtClean="0"/>
              <a:t>12/10/2023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72605-2A76-4686-B4DD-B3DDCA3CDD99}" type="datetime1">
              <a:rPr lang="en-US" smtClean="0"/>
              <a:t>12/10/2023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B7FA-0C51-45FB-B500-E525E43EB595}" type="datetime1">
              <a:rPr lang="en-US" smtClean="0"/>
              <a:t>12/10/2023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683F-95C1-469D-91EA-A61556DABA75}" type="datetime1">
              <a:rPr lang="en-US" smtClean="0"/>
              <a:t>12/10/2023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A8371-54BC-48B4-8FFD-3B970F29DA85}" type="datetime1">
              <a:rPr lang="en-US" smtClean="0"/>
              <a:t>12/10/2023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5A8A-8071-4325-8E58-CF558201EB10}" type="datetime1">
              <a:rPr lang="en-US" smtClean="0"/>
              <a:t>12/10/2023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087-5C2C-4D46-864A-9BF1FB3882A9}" type="datetime1">
              <a:rPr lang="en-US" smtClean="0"/>
              <a:t>12/10/2023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8FE1-3178-40FF-A3D4-88311C4F257B}" type="datetime1">
              <a:rPr lang="en-US" smtClean="0"/>
              <a:t>12/10/2023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670E2-6967-4030-970C-CA31269921BB}" type="datetime1">
              <a:rPr lang="en-US" smtClean="0"/>
              <a:t>12/10/2023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5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Debugging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Debanjan </a:t>
            </a:r>
            <a:r>
              <a:rPr lang="en-US" dirty="0" err="1"/>
              <a:t>chakraborty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437D7-FDAA-07F6-22D2-6B62F86C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E612-DE54-4DA9-A308-7740DFCBA4BE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SEE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E:\projects\debugging2.py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E3059D-89F6-F34A-D993-0ED9F009A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62BCD-887A-4602-BC18-61F9D66A9CCC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CODE PERFECT?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QUIZ: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WHICH OF THESE INPUTS STILL PRODUCES OUTPUT WITH HTML MARKUP?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&lt;b&gt;foo&lt;/b&gt;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&lt;b&gt;”foo”&lt;/b&gt;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“&lt;b&gt;foo&lt;/b&gt;”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&lt;“b”&gt;foo&lt;/”b”&gt;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E617A25-0E53-5CCD-B25E-85F7C3247DFF}"/>
              </a:ext>
            </a:extLst>
          </p:cNvPr>
          <p:cNvSpPr/>
          <p:nvPr/>
        </p:nvSpPr>
        <p:spPr>
          <a:xfrm>
            <a:off x="6094412" y="3733800"/>
            <a:ext cx="4469235" cy="7620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7CB3B-3443-F585-FFA3-CBAEE645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6FB0A-B13B-4216-896D-DA5CE3724B1E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SEE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E:\projects\debugging3.py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9C3AC-87AF-8D3A-CB70-03B91AA3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184DB-7915-4D9E-8C57-369375DB0CC5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8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6DD47E-3C23-2361-B22D-7A4020FD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891" y="632321"/>
            <a:ext cx="10360501" cy="1223963"/>
          </a:xfrm>
        </p:spPr>
        <p:txBody>
          <a:bodyPr/>
          <a:lstStyle/>
          <a:p>
            <a:r>
              <a:rPr lang="en-US" dirty="0"/>
              <a:t>THE DEVILS GUIDE TO DEBUGGING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63AEA-A054-D9E2-8554-B2159D536A23}"/>
              </a:ext>
            </a:extLst>
          </p:cNvPr>
          <p:cNvSpPr txBox="1"/>
          <p:nvPr/>
        </p:nvSpPr>
        <p:spPr>
          <a:xfrm>
            <a:off x="1814297" y="2110909"/>
            <a:ext cx="953280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INPUT				EXPECTED	OUTPUT</a:t>
            </a:r>
          </a:p>
          <a:p>
            <a:r>
              <a:rPr lang="en-US" sz="3600" dirty="0"/>
              <a:t>“&lt;b&gt;foo&lt;/b&gt;”</a:t>
            </a:r>
            <a:r>
              <a:rPr lang="en-US" sz="3200" dirty="0"/>
              <a:t>		“foo”		&lt;b&gt;foo&lt;/b&gt;</a:t>
            </a:r>
          </a:p>
          <a:p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5BB0DA-D1A5-A709-F712-19141AC549AD}"/>
              </a:ext>
            </a:extLst>
          </p:cNvPr>
          <p:cNvSpPr/>
          <p:nvPr/>
        </p:nvSpPr>
        <p:spPr>
          <a:xfrm>
            <a:off x="3352251" y="4191000"/>
            <a:ext cx="54843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PRINT STATEMENT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4A0BA0-E8A3-1937-47DE-5672CB91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C772-2DE7-4548-ACB7-4673905C0C75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SEE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E:\projects\debugging4.py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9D33AC-F909-264B-0AAB-AF3DF438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4AE4-FA5A-4150-BA13-441F5768992D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6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B174-32B5-0DA7-B070-1D6D710C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NIGHTMARE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A34CC-F0DC-3CE6-1608-8CB835036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CAN YOU IMMEDIATELY SEE WHAT IS GOING ON HERE?</a:t>
            </a:r>
          </a:p>
          <a:p>
            <a:r>
              <a:rPr lang="en-US" dirty="0"/>
              <a:t>IMAGINE A 1000-CHARACTER INPUT HERE.</a:t>
            </a:r>
          </a:p>
          <a:p>
            <a:r>
              <a:rPr lang="en-US" dirty="0"/>
              <a:t>THEN IT BECOMES A MAINTENANCE NIGHTMARE.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CE46BA-2480-2FCC-BA8B-E2EB157A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3429000"/>
            <a:ext cx="6572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2DF0-AF0E-DC42-8BAE-BEB5E461B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93DD-177F-42EF-A9AA-8C3E0FC1863D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DEEE-8C8D-5C10-20EE-4E652D72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NIGHTMARE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C97B122-204B-A506-6A57-B9F43F2D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730" y="4267200"/>
            <a:ext cx="1809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7051358-E0C8-5DB5-9D3C-6C825EC70FDE}"/>
              </a:ext>
            </a:extLst>
          </p:cNvPr>
          <p:cNvCxnSpPr>
            <a:cxnSpLocks/>
            <a:endCxn id="4098" idx="0"/>
          </p:cNvCxnSpPr>
          <p:nvPr/>
        </p:nvCxnSpPr>
        <p:spPr>
          <a:xfrm rot="10800000" flipV="1">
            <a:off x="2105606" y="2438400"/>
            <a:ext cx="2083807" cy="1828800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24221D-2BC7-B2AB-B9BB-BBA225C95852}"/>
              </a:ext>
            </a:extLst>
          </p:cNvPr>
          <p:cNvSpPr txBox="1"/>
          <p:nvPr/>
        </p:nvSpPr>
        <p:spPr>
          <a:xfrm>
            <a:off x="1172638" y="2590800"/>
            <a:ext cx="1577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password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3C872B5-FBF1-286E-B236-673CF17D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42672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432A8D-E81D-03FB-27C8-8AC68799FD5F}"/>
              </a:ext>
            </a:extLst>
          </p:cNvPr>
          <p:cNvCxnSpPr>
            <a:stCxn id="4098" idx="3"/>
            <a:endCxn id="4100" idx="1"/>
          </p:cNvCxnSpPr>
          <p:nvPr/>
        </p:nvCxnSpPr>
        <p:spPr>
          <a:xfrm>
            <a:off x="3010480" y="5314950"/>
            <a:ext cx="247433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A64741-6715-30B2-337C-66A610999D23}"/>
              </a:ext>
            </a:extLst>
          </p:cNvPr>
          <p:cNvSpPr txBox="1"/>
          <p:nvPr/>
        </p:nvSpPr>
        <p:spPr>
          <a:xfrm>
            <a:off x="4286288" y="2935718"/>
            <a:ext cx="720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8282F-B729-F35B-8315-CC5D28912E5C}"/>
              </a:ext>
            </a:extLst>
          </p:cNvPr>
          <p:cNvSpPr txBox="1"/>
          <p:nvPr/>
        </p:nvSpPr>
        <p:spPr>
          <a:xfrm>
            <a:off x="4026088" y="2051770"/>
            <a:ext cx="13468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CC4-DF16-196E-54A5-5C7310F197F8}"/>
              </a:ext>
            </a:extLst>
          </p:cNvPr>
          <p:cNvSpPr txBox="1"/>
          <p:nvPr/>
        </p:nvSpPr>
        <p:spPr>
          <a:xfrm>
            <a:off x="9066212" y="4206954"/>
            <a:ext cx="13468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😈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F553B2BE-019B-80CC-E187-25169921D48A}"/>
              </a:ext>
            </a:extLst>
          </p:cNvPr>
          <p:cNvCxnSpPr>
            <a:stCxn id="15" idx="1"/>
            <a:endCxn id="4100" idx="3"/>
          </p:cNvCxnSpPr>
          <p:nvPr/>
        </p:nvCxnSpPr>
        <p:spPr>
          <a:xfrm rot="10800000" flipV="1">
            <a:off x="7580312" y="4760952"/>
            <a:ext cx="1485900" cy="553998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FE565F-8552-2091-8976-592B6A874D06}"/>
              </a:ext>
            </a:extLst>
          </p:cNvPr>
          <p:cNvSpPr txBox="1"/>
          <p:nvPr/>
        </p:nvSpPr>
        <p:spPr>
          <a:xfrm>
            <a:off x="9058326" y="5268917"/>
            <a:ext cx="1362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C0A84F-4E3F-1780-D5F9-F38066737757}"/>
              </a:ext>
            </a:extLst>
          </p:cNvPr>
          <p:cNvSpPr txBox="1"/>
          <p:nvPr/>
        </p:nvSpPr>
        <p:spPr>
          <a:xfrm>
            <a:off x="2999878" y="589916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10.7.2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14EF105-FE07-0B9F-E805-F7FE6C88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B6E6-AD09-4B0D-AD86-F56BEE710FC1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4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SEE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E:\projects\debugging1.py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47469-F84F-D777-E1F0-7FAF679F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B10A-CCF7-4CAC-890D-60E338F309E4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8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0184-EAA5-8BB6-2522-C4661D55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TRY TO DEBUG THIS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7DE4-630B-3716-41ED-D08B18DF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ALL THE STATEMENTS WHERE THE ERROR IS HAPPENING.</a:t>
            </a:r>
          </a:p>
          <a:p>
            <a:r>
              <a:rPr lang="en-US" dirty="0"/>
              <a:t>THIS IS THE RIGHT WAY TO DEBUG BUT NOW I WANT TO RETURN TO MY PREVIOUS STATE.</a:t>
            </a:r>
          </a:p>
          <a:p>
            <a:r>
              <a:rPr lang="en-US" dirty="0"/>
              <a:t>BUT I DIDN’T HAVE A BACKUP OF MY PREVIOUS CODE SO NOW WHAT?</a:t>
            </a:r>
          </a:p>
          <a:p>
            <a:r>
              <a:rPr lang="en-US" dirty="0"/>
              <a:t>TIMES LIKE THIS ARE WHEN CODE MANAGEMENT PLATFORMS LIKE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dirty="0"/>
              <a:t> SHOW THEIR MAGIC.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2CE26-6509-7A31-824C-5774178A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8BDC9-44A4-418C-AD26-92BAA2BE5A72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2411-30A4-0D23-F60B-CC1CCCBA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DEVILS GUIDE TO DEBUGGING-code complete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9089-260F-EF29-5EF5-7C0706F18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SCATTER OUTPUT STATEMENTS EVERYWHERE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DEBUG THE PROGRAM INTO EXISTANCE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NEVER BACKUP EARLIER VERSIONS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DON’T BOTHER UNDERSTANDING WHAT THE PROGRAM SHOULD DO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USE THE MOST OBVIOUS FIX – fix the symptom instead of the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86226-5F00-FF38-866D-B9511A5E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D0705-1109-4914-8159-A66A236C3BD1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589E6-EA2F-FFFE-3AF9-03FEF146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the term bug come from?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039647-00BA-8973-1E87-C76C7CA3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76" y="2322362"/>
            <a:ext cx="6629400" cy="43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2DF517-87C8-A9E9-D5EF-D8455513C3C7}"/>
              </a:ext>
            </a:extLst>
          </p:cNvPr>
          <p:cNvSpPr txBox="1"/>
          <p:nvPr/>
        </p:nvSpPr>
        <p:spPr>
          <a:xfrm>
            <a:off x="3157357" y="4790691"/>
            <a:ext cx="608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Moth at the Smithsonian at Washington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4D9DA6-CA79-F0EF-5E9C-BE4EB872D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3" y="2322362"/>
            <a:ext cx="10210800" cy="43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8BC2AB-F94C-3D6B-2A98-AE624A2E2733}"/>
              </a:ext>
            </a:extLst>
          </p:cNvPr>
          <p:cNvSpPr txBox="1"/>
          <p:nvPr/>
        </p:nvSpPr>
        <p:spPr>
          <a:xfrm>
            <a:off x="4616603" y="5624193"/>
            <a:ext cx="2955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00"/>
                </a:solidFill>
              </a:rPr>
              <a:t>harvard</a:t>
            </a:r>
            <a:r>
              <a:rPr lang="en-US" sz="2800" dirty="0">
                <a:solidFill>
                  <a:srgbClr val="FFFF00"/>
                </a:solidFill>
              </a:rPr>
              <a:t> mark 2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September 9, 1947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701D86-C41E-D3DE-72CD-D981CC7A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FE704-78E6-48D3-8974-BF7EB58DCDCF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SEE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E:\projects\debugging5.py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A7A1FA5-BDFF-9627-9EC3-5655DF6C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184A-F237-47EC-B02F-7B3108D1E02D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8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2411-30A4-0D23-F60B-CC1CCCBA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DEVILS GUIDE TO DEBUGGING-code complete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9089-260F-EF29-5EF5-7C0706F18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SCATTER OUTPUT STATEMENTS EVERYWHERE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DEBUG THE PROGRAM INTO EXISTENCE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TO PROCEED SYSTEMATICALLY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NEVER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ALWAYS</a:t>
            </a:r>
            <a:r>
              <a:rPr lang="en-US" dirty="0"/>
              <a:t> </a:t>
            </a:r>
            <a:r>
              <a:rPr lang="en-US" strike="sngStrike" dirty="0"/>
              <a:t> BACKUP </a:t>
            </a:r>
            <a:r>
              <a:rPr lang="en-US" dirty="0"/>
              <a:t>EARLIER VERSIONS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DON’T BOTHER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UNDERSTAND</a:t>
            </a:r>
            <a:r>
              <a:rPr lang="en-US" strike="sngStrike" dirty="0"/>
              <a:t>ING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WHAT THE PROGRAM SHOULD DO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USE THE MOST OBVIOUS FIX – fix the symptom instead of the problem 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FIX THE PROBLEM NOT THE SYMPTOM</a:t>
            </a:r>
            <a:endParaRPr lang="en-US" strike="sngStrike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0BEF3-A612-FE24-4944-34B539BE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384A-A328-4D6B-B5B7-28CF5820F714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6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MOVING 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QUIZ: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BEFORE APPLYING A FIX, ONE SHOULD?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THE PROBLEM 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THE CODE SHOULD DO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ABLE TO PREDICT HOW THE FIX SHOULD ADDRESS THE PROBLEM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E617A25-0E53-5CCD-B25E-85F7C3247DFF}"/>
              </a:ext>
            </a:extLst>
          </p:cNvPr>
          <p:cNvSpPr/>
          <p:nvPr/>
        </p:nvSpPr>
        <p:spPr>
          <a:xfrm>
            <a:off x="6170612" y="1701800"/>
            <a:ext cx="5334000" cy="46990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DB652-1C55-8476-82C0-BEF327FE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9B13-D5DE-47D6-A0DB-BFE2DC9F8EEE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9C16-269F-94DA-80CC-69E5BCA5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FAILURE COMES TO 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5798-814F-CA7F-F49F-72EFD432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52600"/>
            <a:ext cx="10360501" cy="4462272"/>
          </a:xfrm>
        </p:spPr>
        <p:txBody>
          <a:bodyPr/>
          <a:lstStyle/>
          <a:p>
            <a:r>
              <a:rPr lang="en-US" dirty="0"/>
              <a:t>DEFECT VS ERROR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97F41-F364-D267-7999-F94DFEA051B3}"/>
              </a:ext>
            </a:extLst>
          </p:cNvPr>
          <p:cNvSpPr/>
          <p:nvPr/>
        </p:nvSpPr>
        <p:spPr>
          <a:xfrm>
            <a:off x="3960812" y="2990577"/>
            <a:ext cx="3505200" cy="2362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50D346-8FDC-36F0-EBA7-FB27BFBB852B}"/>
              </a:ext>
            </a:extLst>
          </p:cNvPr>
          <p:cNvCxnSpPr/>
          <p:nvPr/>
        </p:nvCxnSpPr>
        <p:spPr>
          <a:xfrm>
            <a:off x="5713412" y="2286000"/>
            <a:ext cx="0" cy="7045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1727B9-C6C8-03D9-56C8-1CF4954A86CD}"/>
              </a:ext>
            </a:extLst>
          </p:cNvPr>
          <p:cNvSpPr txBox="1"/>
          <p:nvPr/>
        </p:nvSpPr>
        <p:spPr>
          <a:xfrm>
            <a:off x="5849944" y="2286000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37B925-6F67-299E-C3C4-BA58BB5282F0}"/>
              </a:ext>
            </a:extLst>
          </p:cNvPr>
          <p:cNvCxnSpPr>
            <a:stCxn id="4" idx="2"/>
          </p:cNvCxnSpPr>
          <p:nvPr/>
        </p:nvCxnSpPr>
        <p:spPr>
          <a:xfrm>
            <a:off x="5713412" y="5352777"/>
            <a:ext cx="0" cy="5908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8F6227-C1C8-B145-93C5-BD3C434C9B8E}"/>
              </a:ext>
            </a:extLst>
          </p:cNvPr>
          <p:cNvSpPr txBox="1"/>
          <p:nvPr/>
        </p:nvSpPr>
        <p:spPr>
          <a:xfrm>
            <a:off x="5789456" y="5554012"/>
            <a:ext cx="1371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FAILURE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C2D1B-5D74-EAE5-4269-0399EA54FF6C}"/>
              </a:ext>
            </a:extLst>
          </p:cNvPr>
          <p:cNvSpPr txBox="1"/>
          <p:nvPr/>
        </p:nvSpPr>
        <p:spPr>
          <a:xfrm>
            <a:off x="8990012" y="2809220"/>
            <a:ext cx="22549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ERROR:</a:t>
            </a:r>
          </a:p>
          <a:p>
            <a:r>
              <a:rPr lang="en-US" sz="2800" dirty="0"/>
              <a:t>NOT CORRECT</a:t>
            </a:r>
          </a:p>
          <a:p>
            <a:r>
              <a:rPr lang="en-US" sz="2800" dirty="0"/>
              <a:t>NOT RIGHT</a:t>
            </a:r>
          </a:p>
          <a:p>
            <a:r>
              <a:rPr lang="en-US" sz="2800" dirty="0"/>
              <a:t>NOT TRUE</a:t>
            </a:r>
          </a:p>
        </p:txBody>
      </p: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B78D877C-1A65-E026-3359-D3C754314EB6}"/>
              </a:ext>
            </a:extLst>
          </p:cNvPr>
          <p:cNvSpPr/>
          <p:nvPr/>
        </p:nvSpPr>
        <p:spPr>
          <a:xfrm>
            <a:off x="4303715" y="3109946"/>
            <a:ext cx="3047997" cy="212501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DEFECT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AFFD82-364B-7EEE-42B3-B9E91A89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909" y1="49091" x2="50909" y2="49091"/>
                        <a14:foregroundMark x1="20000" y1="39091" x2="20000" y2="39091"/>
                        <a14:foregroundMark x1="14091" y1="60909" x2="14091" y2="60909"/>
                        <a14:foregroundMark x1="16818" y1="82727" x2="16818" y2="82727"/>
                        <a14:foregroundMark x1="78636" y1="79091" x2="78636" y2="79091"/>
                        <a14:foregroundMark x1="84545" y1="58182" x2="84545" y2="58182"/>
                        <a14:foregroundMark x1="79545" y1="39091" x2="79545" y2="3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2" y="4169918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94F33CA-D61B-1AF4-9D32-F4F9BCC1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8C373-4F02-435E-B75F-FCC49B024863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3C70-F625-9B16-7BC5-985C69A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FAILURE COMES TO BE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0DBEC3-02DA-77F6-445D-7B0EC77D7F4A}"/>
              </a:ext>
            </a:extLst>
          </p:cNvPr>
          <p:cNvSpPr/>
          <p:nvPr/>
        </p:nvSpPr>
        <p:spPr>
          <a:xfrm>
            <a:off x="2208212" y="2286000"/>
            <a:ext cx="5334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999A1F-1C6D-5747-B4B6-BB7A347070E7}"/>
              </a:ext>
            </a:extLst>
          </p:cNvPr>
          <p:cNvCxnSpPr/>
          <p:nvPr/>
        </p:nvCxnSpPr>
        <p:spPr>
          <a:xfrm>
            <a:off x="2817812" y="2286000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0B3CC-59DD-101F-ED82-4CCF6E444F28}"/>
              </a:ext>
            </a:extLst>
          </p:cNvPr>
          <p:cNvCxnSpPr/>
          <p:nvPr/>
        </p:nvCxnSpPr>
        <p:spPr>
          <a:xfrm>
            <a:off x="3503612" y="2292626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126678-B70D-6DEC-33A5-4F027D793356}"/>
              </a:ext>
            </a:extLst>
          </p:cNvPr>
          <p:cNvCxnSpPr/>
          <p:nvPr/>
        </p:nvCxnSpPr>
        <p:spPr>
          <a:xfrm>
            <a:off x="4189412" y="2292626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F533F4-93B0-ECF1-EAD6-D757701455A1}"/>
              </a:ext>
            </a:extLst>
          </p:cNvPr>
          <p:cNvCxnSpPr/>
          <p:nvPr/>
        </p:nvCxnSpPr>
        <p:spPr>
          <a:xfrm>
            <a:off x="4875212" y="2302565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5CE0E5-BCBC-41DC-F9A9-82369E1DDB04}"/>
              </a:ext>
            </a:extLst>
          </p:cNvPr>
          <p:cNvCxnSpPr/>
          <p:nvPr/>
        </p:nvCxnSpPr>
        <p:spPr>
          <a:xfrm>
            <a:off x="5561012" y="2302565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2D5071-A974-FDD4-7389-5D7DAF758B41}"/>
              </a:ext>
            </a:extLst>
          </p:cNvPr>
          <p:cNvCxnSpPr/>
          <p:nvPr/>
        </p:nvCxnSpPr>
        <p:spPr>
          <a:xfrm>
            <a:off x="6246812" y="2286000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B13223-C1B9-E4EF-3D6C-FF2724495650}"/>
              </a:ext>
            </a:extLst>
          </p:cNvPr>
          <p:cNvCxnSpPr/>
          <p:nvPr/>
        </p:nvCxnSpPr>
        <p:spPr>
          <a:xfrm>
            <a:off x="6932612" y="2302565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C3C4-BFE2-0755-EDBC-320AD6CE1357}"/>
              </a:ext>
            </a:extLst>
          </p:cNvPr>
          <p:cNvSpPr/>
          <p:nvPr/>
        </p:nvSpPr>
        <p:spPr>
          <a:xfrm>
            <a:off x="2208212" y="3136348"/>
            <a:ext cx="5334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1E0126-2048-8884-1B19-3E408C758491}"/>
              </a:ext>
            </a:extLst>
          </p:cNvPr>
          <p:cNvCxnSpPr/>
          <p:nvPr/>
        </p:nvCxnSpPr>
        <p:spPr>
          <a:xfrm>
            <a:off x="2817812" y="3136348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48A0B6-334C-5A72-58E4-09A3BD50F64D}"/>
              </a:ext>
            </a:extLst>
          </p:cNvPr>
          <p:cNvCxnSpPr/>
          <p:nvPr/>
        </p:nvCxnSpPr>
        <p:spPr>
          <a:xfrm>
            <a:off x="3503612" y="3142974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F5FBDF-83A8-42D3-F123-78389D985EF6}"/>
              </a:ext>
            </a:extLst>
          </p:cNvPr>
          <p:cNvCxnSpPr/>
          <p:nvPr/>
        </p:nvCxnSpPr>
        <p:spPr>
          <a:xfrm>
            <a:off x="4189412" y="3142974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A0268F-BB97-D73A-6CA0-DA73E52C3FE1}"/>
              </a:ext>
            </a:extLst>
          </p:cNvPr>
          <p:cNvCxnSpPr/>
          <p:nvPr/>
        </p:nvCxnSpPr>
        <p:spPr>
          <a:xfrm>
            <a:off x="4875212" y="3152913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0EA546-E3B9-0104-E42D-20FED4CE2E1C}"/>
              </a:ext>
            </a:extLst>
          </p:cNvPr>
          <p:cNvCxnSpPr/>
          <p:nvPr/>
        </p:nvCxnSpPr>
        <p:spPr>
          <a:xfrm>
            <a:off x="5561012" y="3152913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0726CB-3467-917F-B90C-940305456AFC}"/>
              </a:ext>
            </a:extLst>
          </p:cNvPr>
          <p:cNvCxnSpPr/>
          <p:nvPr/>
        </p:nvCxnSpPr>
        <p:spPr>
          <a:xfrm>
            <a:off x="6246812" y="3136348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279C37-D35C-70A3-79D1-0954940C0014}"/>
              </a:ext>
            </a:extLst>
          </p:cNvPr>
          <p:cNvCxnSpPr/>
          <p:nvPr/>
        </p:nvCxnSpPr>
        <p:spPr>
          <a:xfrm>
            <a:off x="6932612" y="3152913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6F8E21D-C92D-BBE4-7BF3-5D6238AF9AAE}"/>
              </a:ext>
            </a:extLst>
          </p:cNvPr>
          <p:cNvSpPr/>
          <p:nvPr/>
        </p:nvSpPr>
        <p:spPr>
          <a:xfrm>
            <a:off x="2208212" y="4009887"/>
            <a:ext cx="5334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07BC53-C9E3-AB6C-C675-4A3912D8537C}"/>
              </a:ext>
            </a:extLst>
          </p:cNvPr>
          <p:cNvCxnSpPr/>
          <p:nvPr/>
        </p:nvCxnSpPr>
        <p:spPr>
          <a:xfrm>
            <a:off x="2817812" y="4009887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A9B75-8B41-565B-B3B0-0A4BD28D2BDC}"/>
              </a:ext>
            </a:extLst>
          </p:cNvPr>
          <p:cNvCxnSpPr/>
          <p:nvPr/>
        </p:nvCxnSpPr>
        <p:spPr>
          <a:xfrm>
            <a:off x="3503612" y="4016513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D6B037-52BD-4B61-FCD7-D03D877AB16C}"/>
              </a:ext>
            </a:extLst>
          </p:cNvPr>
          <p:cNvCxnSpPr/>
          <p:nvPr/>
        </p:nvCxnSpPr>
        <p:spPr>
          <a:xfrm>
            <a:off x="4189412" y="4016513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5C3808-43E9-AE61-4087-365435ED8EB9}"/>
              </a:ext>
            </a:extLst>
          </p:cNvPr>
          <p:cNvCxnSpPr/>
          <p:nvPr/>
        </p:nvCxnSpPr>
        <p:spPr>
          <a:xfrm>
            <a:off x="4875212" y="4026452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C2B486-AB53-C865-7CE1-833E794C9D9E}"/>
              </a:ext>
            </a:extLst>
          </p:cNvPr>
          <p:cNvCxnSpPr/>
          <p:nvPr/>
        </p:nvCxnSpPr>
        <p:spPr>
          <a:xfrm>
            <a:off x="5561012" y="4026452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FAD05D-6EE9-A737-2308-5AD223655681}"/>
              </a:ext>
            </a:extLst>
          </p:cNvPr>
          <p:cNvCxnSpPr/>
          <p:nvPr/>
        </p:nvCxnSpPr>
        <p:spPr>
          <a:xfrm>
            <a:off x="6246812" y="4009887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772BA-EAB1-215F-5899-1BB2401117E6}"/>
              </a:ext>
            </a:extLst>
          </p:cNvPr>
          <p:cNvCxnSpPr/>
          <p:nvPr/>
        </p:nvCxnSpPr>
        <p:spPr>
          <a:xfrm>
            <a:off x="6932612" y="4026452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9875FAB-B49C-BAF9-2D91-C67536B871E6}"/>
              </a:ext>
            </a:extLst>
          </p:cNvPr>
          <p:cNvSpPr/>
          <p:nvPr/>
        </p:nvSpPr>
        <p:spPr>
          <a:xfrm>
            <a:off x="2208212" y="4883426"/>
            <a:ext cx="5334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B011E0-A307-F3B3-179A-71501A96273E}"/>
              </a:ext>
            </a:extLst>
          </p:cNvPr>
          <p:cNvCxnSpPr/>
          <p:nvPr/>
        </p:nvCxnSpPr>
        <p:spPr>
          <a:xfrm>
            <a:off x="2817812" y="4883426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F82EC3-3FA6-164E-B27A-19D73CC858B2}"/>
              </a:ext>
            </a:extLst>
          </p:cNvPr>
          <p:cNvCxnSpPr/>
          <p:nvPr/>
        </p:nvCxnSpPr>
        <p:spPr>
          <a:xfrm>
            <a:off x="3503612" y="4890052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89B993-AF4D-6E2A-EBAA-DCEC13738E2A}"/>
              </a:ext>
            </a:extLst>
          </p:cNvPr>
          <p:cNvCxnSpPr/>
          <p:nvPr/>
        </p:nvCxnSpPr>
        <p:spPr>
          <a:xfrm>
            <a:off x="4189412" y="4890052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895080-1554-C3C9-78E9-CCEF358EC3FC}"/>
              </a:ext>
            </a:extLst>
          </p:cNvPr>
          <p:cNvCxnSpPr/>
          <p:nvPr/>
        </p:nvCxnSpPr>
        <p:spPr>
          <a:xfrm>
            <a:off x="4875212" y="4899991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527802-137F-CDEE-C1FD-A6273C4ECE37}"/>
              </a:ext>
            </a:extLst>
          </p:cNvPr>
          <p:cNvCxnSpPr/>
          <p:nvPr/>
        </p:nvCxnSpPr>
        <p:spPr>
          <a:xfrm>
            <a:off x="5561012" y="4899991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AA47A4-70DC-59CB-DDE1-16ED28EE4805}"/>
              </a:ext>
            </a:extLst>
          </p:cNvPr>
          <p:cNvCxnSpPr/>
          <p:nvPr/>
        </p:nvCxnSpPr>
        <p:spPr>
          <a:xfrm>
            <a:off x="6246812" y="4883426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C3A73F-3301-7EDC-8538-96A4B3CCD835}"/>
              </a:ext>
            </a:extLst>
          </p:cNvPr>
          <p:cNvCxnSpPr/>
          <p:nvPr/>
        </p:nvCxnSpPr>
        <p:spPr>
          <a:xfrm>
            <a:off x="6932612" y="4899991"/>
            <a:ext cx="0" cy="381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38F5B5-0B0E-37EA-83B3-B32C50045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73" b="100000" l="1364" r="100000">
                        <a14:foregroundMark x1="74545" y1="60000" x2="74545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7" y="2476500"/>
            <a:ext cx="800652" cy="8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253184C1-DDF4-D248-E7C6-FA4475624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73" b="100000" l="1364" r="100000">
                        <a14:foregroundMark x1="74545" y1="60000" x2="74545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" y="3392280"/>
            <a:ext cx="800652" cy="8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4E29AA3-A796-9259-C57C-94F1AEBEB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73" b="100000" l="1364" r="100000">
                        <a14:foregroundMark x1="74545" y1="60000" x2="74545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78" y="4308061"/>
            <a:ext cx="800652" cy="80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63679F-0E34-74DD-3D36-80BE7C0F7E79}"/>
              </a:ext>
            </a:extLst>
          </p:cNvPr>
          <p:cNvCxnSpPr>
            <a:stCxn id="4" idx="1"/>
            <a:endCxn id="6146" idx="0"/>
          </p:cNvCxnSpPr>
          <p:nvPr/>
        </p:nvCxnSpPr>
        <p:spPr>
          <a:xfrm flipH="1">
            <a:off x="1446213" y="2476500"/>
            <a:ext cx="76199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B8A0CF-EE56-4B8B-AFC2-181FFE33AE07}"/>
              </a:ext>
            </a:extLst>
          </p:cNvPr>
          <p:cNvCxnSpPr>
            <a:stCxn id="6146" idx="2"/>
          </p:cNvCxnSpPr>
          <p:nvPr/>
        </p:nvCxnSpPr>
        <p:spPr>
          <a:xfrm flipV="1">
            <a:off x="1446213" y="3152913"/>
            <a:ext cx="761999" cy="1242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9DED3B-B674-30D9-F48C-CA0A8E6BF9BC}"/>
              </a:ext>
            </a:extLst>
          </p:cNvPr>
          <p:cNvCxnSpPr>
            <a:stCxn id="13" idx="1"/>
            <a:endCxn id="37" idx="0"/>
          </p:cNvCxnSpPr>
          <p:nvPr/>
        </p:nvCxnSpPr>
        <p:spPr>
          <a:xfrm flipH="1">
            <a:off x="1464987" y="3326848"/>
            <a:ext cx="743225" cy="654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C301CE-9141-F2E9-8324-CB974343F54C}"/>
              </a:ext>
            </a:extLst>
          </p:cNvPr>
          <p:cNvCxnSpPr>
            <a:cxnSpLocks/>
            <a:stCxn id="37" idx="2"/>
          </p:cNvCxnSpPr>
          <p:nvPr/>
        </p:nvCxnSpPr>
        <p:spPr>
          <a:xfrm flipV="1">
            <a:off x="1464987" y="4009887"/>
            <a:ext cx="743225" cy="1830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6E130A-1B8F-0D01-5016-C8847BD86636}"/>
              </a:ext>
            </a:extLst>
          </p:cNvPr>
          <p:cNvCxnSpPr>
            <a:stCxn id="21" idx="1"/>
            <a:endCxn id="38" idx="0"/>
          </p:cNvCxnSpPr>
          <p:nvPr/>
        </p:nvCxnSpPr>
        <p:spPr>
          <a:xfrm flipH="1">
            <a:off x="1477204" y="4200387"/>
            <a:ext cx="731008" cy="1076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C9631F-3C2A-4DFE-D582-123794D1AB70}"/>
              </a:ext>
            </a:extLst>
          </p:cNvPr>
          <p:cNvCxnSpPr>
            <a:stCxn id="38" idx="2"/>
            <a:endCxn id="29" idx="1"/>
          </p:cNvCxnSpPr>
          <p:nvPr/>
        </p:nvCxnSpPr>
        <p:spPr>
          <a:xfrm flipV="1">
            <a:off x="1477204" y="5073926"/>
            <a:ext cx="731008" cy="347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64CBA4-BBE4-1F62-9F83-1233F59711E1}"/>
              </a:ext>
            </a:extLst>
          </p:cNvPr>
          <p:cNvCxnSpPr/>
          <p:nvPr/>
        </p:nvCxnSpPr>
        <p:spPr>
          <a:xfrm>
            <a:off x="5103812" y="1752600"/>
            <a:ext cx="0" cy="5499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5500133-984B-4AFE-9303-AC37C99B69E6}"/>
              </a:ext>
            </a:extLst>
          </p:cNvPr>
          <p:cNvSpPr txBox="1"/>
          <p:nvPr/>
        </p:nvSpPr>
        <p:spPr>
          <a:xfrm>
            <a:off x="5224634" y="171296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E5F04BB-FEDC-3DEC-4E9F-096C032EDC72}"/>
              </a:ext>
            </a:extLst>
          </p:cNvPr>
          <p:cNvCxnSpPr>
            <a:cxnSpLocks/>
          </p:cNvCxnSpPr>
          <p:nvPr/>
        </p:nvCxnSpPr>
        <p:spPr>
          <a:xfrm>
            <a:off x="5103812" y="5280991"/>
            <a:ext cx="0" cy="7388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4B0513D-8DD8-728A-BC05-AAA96B371B9E}"/>
              </a:ext>
            </a:extLst>
          </p:cNvPr>
          <p:cNvSpPr txBox="1"/>
          <p:nvPr/>
        </p:nvSpPr>
        <p:spPr>
          <a:xfrm>
            <a:off x="5224634" y="5506519"/>
            <a:ext cx="1371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FAILURE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125B1D-63DD-9C2A-4FED-0D8D8006DAB4}"/>
              </a:ext>
            </a:extLst>
          </p:cNvPr>
          <p:cNvSpPr txBox="1"/>
          <p:nvPr/>
        </p:nvSpPr>
        <p:spPr>
          <a:xfrm>
            <a:off x="8137086" y="1838008"/>
            <a:ext cx="310418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DEBUGGING IS </a:t>
            </a:r>
          </a:p>
          <a:p>
            <a:r>
              <a:rPr lang="en-US" sz="2800" dirty="0"/>
              <a:t>IDENTIFY+BREAK</a:t>
            </a:r>
          </a:p>
          <a:p>
            <a:r>
              <a:rPr lang="en-US" sz="2800" dirty="0"/>
              <a:t>THIS CAUSE EFFECT </a:t>
            </a:r>
          </a:p>
          <a:p>
            <a:r>
              <a:rPr lang="en-US" sz="2800" dirty="0"/>
              <a:t>CHAIN</a:t>
            </a:r>
          </a:p>
          <a:p>
            <a:endParaRPr lang="en-US" sz="2800" dirty="0"/>
          </a:p>
          <a:p>
            <a:r>
              <a:rPr lang="en-US" sz="2800" dirty="0"/>
              <a:t>PROBLEM IS THESE</a:t>
            </a:r>
          </a:p>
          <a:p>
            <a:r>
              <a:rPr lang="en-US" sz="2800" dirty="0"/>
              <a:t>STATES ARE HUGE</a:t>
            </a:r>
          </a:p>
          <a:p>
            <a:endParaRPr lang="en-US" sz="2800" dirty="0"/>
          </a:p>
          <a:p>
            <a:r>
              <a:rPr lang="en-US" sz="2800" dirty="0"/>
              <a:t>LARGEST HAYSTACK </a:t>
            </a:r>
          </a:p>
          <a:p>
            <a:r>
              <a:rPr lang="en-US" sz="2800" dirty="0"/>
              <a:t>ON EARTH</a:t>
            </a: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7AAA4CBB-8390-A1B3-C894-2E3B48E9F538}"/>
              </a:ext>
            </a:extLst>
          </p:cNvPr>
          <p:cNvSpPr/>
          <p:nvPr/>
        </p:nvSpPr>
        <p:spPr>
          <a:xfrm>
            <a:off x="2801008" y="3007829"/>
            <a:ext cx="685800" cy="6711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2C5708AF-A6B2-4138-31DE-E3EA1788468F}"/>
              </a:ext>
            </a:extLst>
          </p:cNvPr>
          <p:cNvSpPr/>
          <p:nvPr/>
        </p:nvSpPr>
        <p:spPr>
          <a:xfrm>
            <a:off x="2804019" y="3864803"/>
            <a:ext cx="685800" cy="6711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09C7CAFB-6639-74D2-F0EA-6764146A2886}"/>
              </a:ext>
            </a:extLst>
          </p:cNvPr>
          <p:cNvSpPr/>
          <p:nvPr/>
        </p:nvSpPr>
        <p:spPr>
          <a:xfrm>
            <a:off x="2817812" y="4744968"/>
            <a:ext cx="685800" cy="6711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2D76F6F6-FAF5-6FD8-A811-410E20849CC4}"/>
              </a:ext>
            </a:extLst>
          </p:cNvPr>
          <p:cNvSpPr/>
          <p:nvPr/>
        </p:nvSpPr>
        <p:spPr>
          <a:xfrm>
            <a:off x="4195654" y="4746767"/>
            <a:ext cx="685800" cy="6711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44" name="Multiplication Sign 6143">
            <a:extLst>
              <a:ext uri="{FF2B5EF4-FFF2-40B4-BE49-F238E27FC236}">
                <a16:creationId xmlns:a16="http://schemas.microsoft.com/office/drawing/2014/main" id="{70544698-C5FF-3353-551C-ED0B6F92A6C0}"/>
              </a:ext>
            </a:extLst>
          </p:cNvPr>
          <p:cNvSpPr/>
          <p:nvPr/>
        </p:nvSpPr>
        <p:spPr>
          <a:xfrm>
            <a:off x="4868970" y="4738342"/>
            <a:ext cx="685800" cy="6711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6147" name="Straight Arrow Connector 6146">
            <a:extLst>
              <a:ext uri="{FF2B5EF4-FFF2-40B4-BE49-F238E27FC236}">
                <a16:creationId xmlns:a16="http://schemas.microsoft.com/office/drawing/2014/main" id="{99405E2A-8E9F-7F0E-412C-DE484F03F4EE}"/>
              </a:ext>
            </a:extLst>
          </p:cNvPr>
          <p:cNvCxnSpPr/>
          <p:nvPr/>
        </p:nvCxnSpPr>
        <p:spPr>
          <a:xfrm>
            <a:off x="3143908" y="3533913"/>
            <a:ext cx="0" cy="475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48" name="Straight Arrow Connector 6147">
            <a:extLst>
              <a:ext uri="{FF2B5EF4-FFF2-40B4-BE49-F238E27FC236}">
                <a16:creationId xmlns:a16="http://schemas.microsoft.com/office/drawing/2014/main" id="{0CE20B95-FECD-2A6F-0080-61EC06F3212B}"/>
              </a:ext>
            </a:extLst>
          </p:cNvPr>
          <p:cNvCxnSpPr/>
          <p:nvPr/>
        </p:nvCxnSpPr>
        <p:spPr>
          <a:xfrm>
            <a:off x="3160712" y="4424017"/>
            <a:ext cx="0" cy="475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49" name="Straight Arrow Connector 6148">
            <a:extLst>
              <a:ext uri="{FF2B5EF4-FFF2-40B4-BE49-F238E27FC236}">
                <a16:creationId xmlns:a16="http://schemas.microsoft.com/office/drawing/2014/main" id="{5A4D03CB-484A-53FD-F70F-6E717ADC5CAA}"/>
              </a:ext>
            </a:extLst>
          </p:cNvPr>
          <p:cNvCxnSpPr/>
          <p:nvPr/>
        </p:nvCxnSpPr>
        <p:spPr>
          <a:xfrm>
            <a:off x="4538554" y="4414078"/>
            <a:ext cx="0" cy="475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50" name="Straight Arrow Connector 6149">
            <a:extLst>
              <a:ext uri="{FF2B5EF4-FFF2-40B4-BE49-F238E27FC236}">
                <a16:creationId xmlns:a16="http://schemas.microsoft.com/office/drawing/2014/main" id="{B1D41999-31E9-5F62-9108-5CEAD2C33C2A}"/>
              </a:ext>
            </a:extLst>
          </p:cNvPr>
          <p:cNvCxnSpPr/>
          <p:nvPr/>
        </p:nvCxnSpPr>
        <p:spPr>
          <a:xfrm>
            <a:off x="5211870" y="4424017"/>
            <a:ext cx="0" cy="475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151" name="Date Placeholder 6150">
            <a:extLst>
              <a:ext uri="{FF2B5EF4-FFF2-40B4-BE49-F238E27FC236}">
                <a16:creationId xmlns:a16="http://schemas.microsoft.com/office/drawing/2014/main" id="{46F7BC7A-F5D1-4351-2099-2EDB5E0D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F5AE-A25D-4E77-A0BC-9E2AF79CB864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9CC3-201C-ED94-230B-7AB15363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THE ABOVE DISCUSSION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4F41-C2C8-CFA2-45D5-BB6F9FD5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INFECTION CAN BE TRACED BACK TO A DEFECT THAT CAUSES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EXECUTION OF A DEFECT CAUSES AN INFECTION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INFECTION ENDS IN A FAILURE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DEFECT CAN CAUSE A FAILURE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F2555A-41E2-0E54-105B-02ABECAAAC37}"/>
              </a:ext>
            </a:extLst>
          </p:cNvPr>
          <p:cNvSpPr/>
          <p:nvPr/>
        </p:nvSpPr>
        <p:spPr>
          <a:xfrm>
            <a:off x="912812" y="2495643"/>
            <a:ext cx="10210800" cy="14478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FBD7B-1F49-9AC8-BB57-0AB44F2F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90CDF-0FE3-45E7-A3E6-A4E6FAAE9CDB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7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F709-36ED-C09D-C51D-B68DC45A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SCIENTIFIC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C07D-E8F1-0FC2-DD3F-A500EBAF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IT IS TIME TO FIND THE SYSTEMATIC WAY TO FIND THE CAUSES</a:t>
            </a:r>
          </a:p>
          <a:p>
            <a:r>
              <a:rPr lang="en-US" dirty="0"/>
              <a:t>NOW IT IS TIME TO FIND THE WAY TO ORGANIZE THE DEBUGGING PROCESS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631E1-F3EB-E142-6C33-A8EBA83E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83BE5C28-6BA3-ABBA-FA37-C26877606B30}"/>
              </a:ext>
            </a:extLst>
          </p:cNvPr>
          <p:cNvSpPr/>
          <p:nvPr/>
        </p:nvSpPr>
        <p:spPr>
          <a:xfrm>
            <a:off x="1674812" y="4151117"/>
            <a:ext cx="3048000" cy="182066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D538A4-370C-E43A-2B98-8F686435CE95}"/>
              </a:ext>
            </a:extLst>
          </p:cNvPr>
          <p:cNvSpPr/>
          <p:nvPr/>
        </p:nvSpPr>
        <p:spPr>
          <a:xfrm>
            <a:off x="7694612" y="4419600"/>
            <a:ext cx="2971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THEORY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1E0722-E7AA-1C4E-8F35-0F211C4F81BF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flipV="1">
            <a:off x="4720272" y="4991100"/>
            <a:ext cx="2974340" cy="703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103B6D-1B07-AD18-4137-4F5E01C94D72}"/>
              </a:ext>
            </a:extLst>
          </p:cNvPr>
          <p:cNvSpPr txBox="1"/>
          <p:nvPr/>
        </p:nvSpPr>
        <p:spPr>
          <a:xfrm>
            <a:off x="3896915" y="5640849"/>
            <a:ext cx="1281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ASPECT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E54F9-DA05-B5F7-FD2E-FF43DD32C9DF}"/>
              </a:ext>
            </a:extLst>
          </p:cNvPr>
          <p:cNvSpPr txBox="1"/>
          <p:nvPr/>
        </p:nvSpPr>
        <p:spPr>
          <a:xfrm>
            <a:off x="8456612" y="5601724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EXPLAINS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0B693-7801-ECCF-AC80-F2366064759F}"/>
              </a:ext>
            </a:extLst>
          </p:cNvPr>
          <p:cNvSpPr txBox="1"/>
          <p:nvPr/>
        </p:nvSpPr>
        <p:spPr>
          <a:xfrm>
            <a:off x="5311185" y="4503056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TURNING</a:t>
            </a:r>
          </a:p>
        </p:txBody>
      </p:sp>
    </p:spTree>
    <p:extLst>
      <p:ext uri="{BB962C8B-B14F-4D97-AF65-F5344CB8AC3E}">
        <p14:creationId xmlns:p14="http://schemas.microsoft.com/office/powerpoint/2010/main" val="373260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7A85-575F-731C-254D-54A47EDB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SCIENTIFIC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22D60-DBF0-257F-E9B4-0977AD2F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pic>
        <p:nvPicPr>
          <p:cNvPr id="7180" name="Picture 12">
            <a:extLst>
              <a:ext uri="{FF2B5EF4-FFF2-40B4-BE49-F238E27FC236}">
                <a16:creationId xmlns:a16="http://schemas.microsoft.com/office/drawing/2014/main" id="{0F9D7FEC-2AE6-97A2-A7A5-51D403A4D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55" b="90000" l="9677" r="870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096861"/>
            <a:ext cx="14763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EDC2D0B2-A9A7-10E2-DFB1-ED1DE8437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91" b="90000" l="10000" r="90000">
                        <a14:foregroundMark x1="40000" y1="48636" x2="40000" y2="48636"/>
                        <a14:foregroundMark x1="45000" y1="22727" x2="45000" y2="22727"/>
                        <a14:foregroundMark x1="76818" y1="70455" x2="76818" y2="7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226" y="1842861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4CC9CAFD-BCE8-A59A-3AF3-6B2124FC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2036536"/>
            <a:ext cx="5705474" cy="38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2715CEB-4030-3EFB-9403-40A8AB55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99" y="1760538"/>
            <a:ext cx="770466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84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7 0.02638 L -0.30008 0.122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9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2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9" dur="2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3499-74A5-B1BA-5A20-1B486886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SCIENTIFIC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42F7E-C262-34E0-D18D-963ADDD9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001AE-20E8-FB41-DCBC-89AEBA8CCD40}"/>
              </a:ext>
            </a:extLst>
          </p:cNvPr>
          <p:cNvSpPr txBox="1"/>
          <p:nvPr/>
        </p:nvSpPr>
        <p:spPr>
          <a:xfrm>
            <a:off x="4265698" y="1819351"/>
            <a:ext cx="3366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INITIAL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C3631-CD10-198C-6615-4AB2F47C8511}"/>
              </a:ext>
            </a:extLst>
          </p:cNvPr>
          <p:cNvSpPr txBox="1"/>
          <p:nvPr/>
        </p:nvSpPr>
        <p:spPr>
          <a:xfrm>
            <a:off x="4955053" y="2770804"/>
            <a:ext cx="198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FA2A5-CFA3-F575-A82A-C2DADF819198}"/>
              </a:ext>
            </a:extLst>
          </p:cNvPr>
          <p:cNvSpPr txBox="1"/>
          <p:nvPr/>
        </p:nvSpPr>
        <p:spPr>
          <a:xfrm>
            <a:off x="4995291" y="3532026"/>
            <a:ext cx="1978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35F12-E6DB-8EA2-03C9-F8FB197D09EF}"/>
              </a:ext>
            </a:extLst>
          </p:cNvPr>
          <p:cNvSpPr txBox="1"/>
          <p:nvPr/>
        </p:nvSpPr>
        <p:spPr>
          <a:xfrm>
            <a:off x="4995291" y="4293248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50DF2-77CF-04B1-E271-07BBCC6AC7A3}"/>
              </a:ext>
            </a:extLst>
          </p:cNvPr>
          <p:cNvSpPr txBox="1"/>
          <p:nvPr/>
        </p:nvSpPr>
        <p:spPr>
          <a:xfrm>
            <a:off x="4955053" y="5054470"/>
            <a:ext cx="224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4B064A-E774-F20B-22A4-ADD300135FED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948915" y="2342571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E3C05-6476-2D57-8538-0D64E4CAA765}"/>
              </a:ext>
            </a:extLst>
          </p:cNvPr>
          <p:cNvCxnSpPr/>
          <p:nvPr/>
        </p:nvCxnSpPr>
        <p:spPr>
          <a:xfrm>
            <a:off x="5948915" y="3214883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412070-049B-99D7-7225-9157E295DA5F}"/>
              </a:ext>
            </a:extLst>
          </p:cNvPr>
          <p:cNvCxnSpPr/>
          <p:nvPr/>
        </p:nvCxnSpPr>
        <p:spPr>
          <a:xfrm>
            <a:off x="5948915" y="3962400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21DCF0-C146-D1CE-61C5-FFD05E785968}"/>
              </a:ext>
            </a:extLst>
          </p:cNvPr>
          <p:cNvCxnSpPr/>
          <p:nvPr/>
        </p:nvCxnSpPr>
        <p:spPr>
          <a:xfrm>
            <a:off x="5948915" y="4644439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28099DA-53F9-3F33-43FB-009B81C60495}"/>
              </a:ext>
            </a:extLst>
          </p:cNvPr>
          <p:cNvCxnSpPr>
            <a:cxnSpLocks/>
            <a:stCxn id="9" idx="3"/>
            <a:endCxn id="6" idx="3"/>
          </p:cNvCxnSpPr>
          <p:nvPr/>
        </p:nvCxnSpPr>
        <p:spPr>
          <a:xfrm flipH="1" flipV="1">
            <a:off x="6942777" y="3032414"/>
            <a:ext cx="261418" cy="2283666"/>
          </a:xfrm>
          <a:prstGeom prst="curvedConnector3">
            <a:avLst>
              <a:gd name="adj1" fmla="val -60795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ADDDD71-1564-0B13-3E2F-C6E6B618B36E}"/>
              </a:ext>
            </a:extLst>
          </p:cNvPr>
          <p:cNvCxnSpPr>
            <a:cxnSpLocks/>
            <a:stCxn id="9" idx="1"/>
            <a:endCxn id="6" idx="1"/>
          </p:cNvCxnSpPr>
          <p:nvPr/>
        </p:nvCxnSpPr>
        <p:spPr>
          <a:xfrm rot="10800000">
            <a:off x="4955053" y="3032414"/>
            <a:ext cx="12700" cy="2283666"/>
          </a:xfrm>
          <a:prstGeom prst="curvedConnector3">
            <a:avLst>
              <a:gd name="adj1" fmla="val 1405714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BE83F8-EF52-910F-6ABE-5045026BCC91}"/>
              </a:ext>
            </a:extLst>
          </p:cNvPr>
          <p:cNvSpPr txBox="1"/>
          <p:nvPr/>
        </p:nvSpPr>
        <p:spPr>
          <a:xfrm>
            <a:off x="8761412" y="3867413"/>
            <a:ext cx="269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SUPPORT-REFINE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9235E3-DDA9-D33E-2B13-7BB64911AEFA}"/>
              </a:ext>
            </a:extLst>
          </p:cNvPr>
          <p:cNvSpPr txBox="1"/>
          <p:nvPr/>
        </p:nvSpPr>
        <p:spPr>
          <a:xfrm>
            <a:off x="1217294" y="3793636"/>
            <a:ext cx="2079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REJECT-</a:t>
            </a:r>
          </a:p>
          <a:p>
            <a:r>
              <a:rPr lang="en-US" sz="2800" dirty="0"/>
              <a:t>CREATE NEW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3B978-71F7-9852-71AB-2B83C7005598}"/>
              </a:ext>
            </a:extLst>
          </p:cNvPr>
          <p:cNvSpPr txBox="1"/>
          <p:nvPr/>
        </p:nvSpPr>
        <p:spPr>
          <a:xfrm>
            <a:off x="5271325" y="6024247"/>
            <a:ext cx="135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98321D-5DEC-7425-C5DC-5246EB7BE762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948914" y="5577690"/>
            <a:ext cx="1" cy="4465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62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3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3B73-5637-9379-E6AF-28D057D8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 WHAT IS A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CECCD-9D98-2B87-EFD7-7AB91FA44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VAGUE GUESS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FRAMEWORK THAT EXPLAINS AND PREDICTS  OBSERVATIONS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PARTICULARLY USEFUL HYPOTHESIS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OUTCOME OF THE SCIENTIFIC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33345-1774-BF3D-4CDF-DCFF4D86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844781-906F-6F41-6DD5-2657ADD5836D}"/>
              </a:ext>
            </a:extLst>
          </p:cNvPr>
          <p:cNvSpPr/>
          <p:nvPr/>
        </p:nvSpPr>
        <p:spPr>
          <a:xfrm>
            <a:off x="531812" y="2057400"/>
            <a:ext cx="11430000" cy="22542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789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059A-3EAB-56D2-E3EF-3542C749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NIGHT DEBUGGING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BD560-8C80-BE3D-0879-4E1CA8DBF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1732E-9AA7-8B8A-7190-6C8064736B48}"/>
              </a:ext>
            </a:extLst>
          </p:cNvPr>
          <p:cNvSpPr txBox="1"/>
          <p:nvPr/>
        </p:nvSpPr>
        <p:spPr>
          <a:xfrm>
            <a:off x="2336191" y="2286000"/>
            <a:ext cx="121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😊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03BF52C-BCDB-3B17-B998-EEE9DE75B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701233"/>
            <a:ext cx="6110817" cy="45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58BC0E0-18EB-EFEC-B74F-E73DDFFF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765" y="5202567"/>
            <a:ext cx="1067027" cy="10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7DDE9BB-100B-5244-0CFE-6E6D89048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43" y="4131674"/>
            <a:ext cx="1067027" cy="10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129136A-4F0C-7DB5-90F7-287008FF0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42" y="3060781"/>
            <a:ext cx="1067027" cy="10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BF431C0-2399-ED47-7871-716FB714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41" y="2033431"/>
            <a:ext cx="1067027" cy="10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43980A-39BD-7615-923B-745CDC87B7A6}"/>
              </a:ext>
            </a:extLst>
          </p:cNvPr>
          <p:cNvSpPr txBox="1"/>
          <p:nvPr/>
        </p:nvSpPr>
        <p:spPr>
          <a:xfrm>
            <a:off x="1218882" y="2285999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👩</a:t>
            </a: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A895D193-A90B-C719-D4ED-68DEAA5A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5" y="3992789"/>
            <a:ext cx="4341812" cy="24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96D697-344A-6C65-58B4-5CD4B8A91AEF}"/>
              </a:ext>
            </a:extLst>
          </p:cNvPr>
          <p:cNvSpPr txBox="1"/>
          <p:nvPr/>
        </p:nvSpPr>
        <p:spPr>
          <a:xfrm>
            <a:off x="2336191" y="2266209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322946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2195-3983-F6FC-8275-81BE33EB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APPROACH DEBUGGING?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2F31D-F2B0-08AF-E099-0F8183B8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EA91-F66A-8DEF-6133-77105548DCAB}"/>
              </a:ext>
            </a:extLst>
          </p:cNvPr>
          <p:cNvSpPr txBox="1"/>
          <p:nvPr/>
        </p:nvSpPr>
        <p:spPr>
          <a:xfrm>
            <a:off x="4265698" y="1819351"/>
            <a:ext cx="3366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INITIAL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4D43B-5A2F-2D45-5667-E9C0EB20F84B}"/>
              </a:ext>
            </a:extLst>
          </p:cNvPr>
          <p:cNvSpPr txBox="1"/>
          <p:nvPr/>
        </p:nvSpPr>
        <p:spPr>
          <a:xfrm>
            <a:off x="4955053" y="2770804"/>
            <a:ext cx="198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8A856-838E-69AB-6B4A-AA029F2E342B}"/>
              </a:ext>
            </a:extLst>
          </p:cNvPr>
          <p:cNvSpPr txBox="1"/>
          <p:nvPr/>
        </p:nvSpPr>
        <p:spPr>
          <a:xfrm>
            <a:off x="4995291" y="3532026"/>
            <a:ext cx="1978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48FE4-AC3C-C657-6F1C-6FE9F3C0DCDC}"/>
              </a:ext>
            </a:extLst>
          </p:cNvPr>
          <p:cNvSpPr txBox="1"/>
          <p:nvPr/>
        </p:nvSpPr>
        <p:spPr>
          <a:xfrm>
            <a:off x="4995291" y="4293248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4CD85-B982-6F57-3440-AFE977FDE526}"/>
              </a:ext>
            </a:extLst>
          </p:cNvPr>
          <p:cNvSpPr txBox="1"/>
          <p:nvPr/>
        </p:nvSpPr>
        <p:spPr>
          <a:xfrm>
            <a:off x="4955053" y="5054470"/>
            <a:ext cx="224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DEF11C-F0E0-0A27-0017-6412A59E6A3F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948915" y="2342571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BEDC5B-522B-D095-F163-B7A93E708B11}"/>
              </a:ext>
            </a:extLst>
          </p:cNvPr>
          <p:cNvCxnSpPr/>
          <p:nvPr/>
        </p:nvCxnSpPr>
        <p:spPr>
          <a:xfrm>
            <a:off x="5948915" y="3214883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3A3909-BC46-AD34-C089-20B59B00B207}"/>
              </a:ext>
            </a:extLst>
          </p:cNvPr>
          <p:cNvCxnSpPr/>
          <p:nvPr/>
        </p:nvCxnSpPr>
        <p:spPr>
          <a:xfrm>
            <a:off x="5948915" y="3962400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EDC87B-49C4-4038-F614-720B780EF8AA}"/>
              </a:ext>
            </a:extLst>
          </p:cNvPr>
          <p:cNvCxnSpPr/>
          <p:nvPr/>
        </p:nvCxnSpPr>
        <p:spPr>
          <a:xfrm>
            <a:off x="5948915" y="4644439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5A1ABF7-BD7D-5BA4-6756-67DB9B71E5B1}"/>
              </a:ext>
            </a:extLst>
          </p:cNvPr>
          <p:cNvCxnSpPr>
            <a:cxnSpLocks/>
            <a:stCxn id="9" idx="3"/>
            <a:endCxn id="6" idx="3"/>
          </p:cNvCxnSpPr>
          <p:nvPr/>
        </p:nvCxnSpPr>
        <p:spPr>
          <a:xfrm flipH="1" flipV="1">
            <a:off x="6942777" y="3032414"/>
            <a:ext cx="261418" cy="2283666"/>
          </a:xfrm>
          <a:prstGeom prst="curvedConnector3">
            <a:avLst>
              <a:gd name="adj1" fmla="val -60795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023D52-2B88-BF0F-4443-061266D81A72}"/>
              </a:ext>
            </a:extLst>
          </p:cNvPr>
          <p:cNvCxnSpPr>
            <a:cxnSpLocks/>
            <a:stCxn id="9" idx="1"/>
            <a:endCxn id="6" idx="1"/>
          </p:cNvCxnSpPr>
          <p:nvPr/>
        </p:nvCxnSpPr>
        <p:spPr>
          <a:xfrm rot="10800000">
            <a:off x="4955053" y="3032414"/>
            <a:ext cx="12700" cy="2283666"/>
          </a:xfrm>
          <a:prstGeom prst="curvedConnector3">
            <a:avLst>
              <a:gd name="adj1" fmla="val 1405714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26522F-7387-A95C-6E90-AA9CF5AAFA19}"/>
              </a:ext>
            </a:extLst>
          </p:cNvPr>
          <p:cNvSpPr txBox="1"/>
          <p:nvPr/>
        </p:nvSpPr>
        <p:spPr>
          <a:xfrm>
            <a:off x="8761412" y="3867413"/>
            <a:ext cx="269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SUPPORT-REFINE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D02C6-9273-36FE-B7E5-E5767397B185}"/>
              </a:ext>
            </a:extLst>
          </p:cNvPr>
          <p:cNvSpPr txBox="1"/>
          <p:nvPr/>
        </p:nvSpPr>
        <p:spPr>
          <a:xfrm>
            <a:off x="1217294" y="3793636"/>
            <a:ext cx="2079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REJECT-</a:t>
            </a:r>
          </a:p>
          <a:p>
            <a:r>
              <a:rPr lang="en-US" sz="2800" dirty="0"/>
              <a:t>CREATE NEW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B025FF-8C60-776D-D8EC-60F89506CCF6}"/>
              </a:ext>
            </a:extLst>
          </p:cNvPr>
          <p:cNvSpPr txBox="1"/>
          <p:nvPr/>
        </p:nvSpPr>
        <p:spPr>
          <a:xfrm>
            <a:off x="5271325" y="6024247"/>
            <a:ext cx="135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THEORY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C7D6B-AE6D-D4F1-BA26-714B5F88B32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48914" y="5577690"/>
            <a:ext cx="1" cy="4465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D2625F9-63C2-5B41-E474-76BD634699B0}"/>
              </a:ext>
            </a:extLst>
          </p:cNvPr>
          <p:cNvSpPr txBox="1"/>
          <p:nvPr/>
        </p:nvSpPr>
        <p:spPr>
          <a:xfrm>
            <a:off x="8761412" y="1648746"/>
            <a:ext cx="18405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FAILURE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CODE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RUN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MORE RUN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E56614-F190-6A8E-2150-8208A5D68950}"/>
              </a:ext>
            </a:extLst>
          </p:cNvPr>
          <p:cNvCxnSpPr>
            <a:stCxn id="20" idx="1"/>
          </p:cNvCxnSpPr>
          <p:nvPr/>
        </p:nvCxnSpPr>
        <p:spPr>
          <a:xfrm flipH="1">
            <a:off x="6626504" y="2556687"/>
            <a:ext cx="2134908" cy="2627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DB14A8-4FFB-F363-61C4-F2680BB0D335}"/>
              </a:ext>
            </a:extLst>
          </p:cNvPr>
          <p:cNvSpPr txBox="1"/>
          <p:nvPr/>
        </p:nvSpPr>
        <p:spPr>
          <a:xfrm>
            <a:off x="5040363" y="6015694"/>
            <a:ext cx="18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DIAGNOSIS</a:t>
            </a:r>
          </a:p>
        </p:txBody>
      </p:sp>
    </p:spTree>
    <p:extLst>
      <p:ext uri="{BB962C8B-B14F-4D97-AF65-F5344CB8AC3E}">
        <p14:creationId xmlns:p14="http://schemas.microsoft.com/office/powerpoint/2010/main" val="4011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6" grpId="0"/>
      <p:bldP spid="17" grpId="0"/>
      <p:bldP spid="18" grpId="0"/>
      <p:bldP spid="18" grpId="1"/>
      <p:bldP spid="20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9227-A050-9FD9-2002-6026852F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SCIENTIFIC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F309E-B843-A655-7205-09C97017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C9ED2-8CF1-D366-C39F-95D1647E4326}"/>
              </a:ext>
            </a:extLst>
          </p:cNvPr>
          <p:cNvSpPr txBox="1"/>
          <p:nvPr/>
        </p:nvSpPr>
        <p:spPr>
          <a:xfrm>
            <a:off x="1814297" y="2110909"/>
            <a:ext cx="95328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INPUT				EXPECTED	OUTPUT</a:t>
            </a:r>
          </a:p>
          <a:p>
            <a:r>
              <a:rPr lang="en-US" sz="3600" dirty="0"/>
              <a:t>&lt;b&gt;foo&lt;/b&gt;			foo		foo</a:t>
            </a:r>
          </a:p>
          <a:p>
            <a:r>
              <a:rPr lang="en-US" sz="3600" dirty="0"/>
              <a:t>“&lt;b&gt;foo&lt;/b&gt;”</a:t>
            </a:r>
            <a:r>
              <a:rPr lang="en-US" sz="3200" dirty="0"/>
              <a:t>		“foo”		&lt;b&gt;foo&lt;/b&gt;</a:t>
            </a:r>
          </a:p>
          <a:p>
            <a:endParaRPr lang="en-US" sz="2800" dirty="0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93EF6F03-F4D6-A3FF-3BD4-D6E7BE6FD538}"/>
              </a:ext>
            </a:extLst>
          </p:cNvPr>
          <p:cNvSpPr/>
          <p:nvPr/>
        </p:nvSpPr>
        <p:spPr>
          <a:xfrm>
            <a:off x="11122977" y="2980794"/>
            <a:ext cx="912813" cy="8964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C00000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B1FACC4A-FE37-90AD-8DA0-567FBDE137FF}"/>
              </a:ext>
            </a:extLst>
          </p:cNvPr>
          <p:cNvSpPr/>
          <p:nvPr/>
        </p:nvSpPr>
        <p:spPr>
          <a:xfrm rot="7532870" flipH="1">
            <a:off x="10052449" y="2435479"/>
            <a:ext cx="763672" cy="374891"/>
          </a:xfrm>
          <a:prstGeom prst="half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FF922-91A5-09D6-3F7E-2743FD6904F7}"/>
              </a:ext>
            </a:extLst>
          </p:cNvPr>
          <p:cNvSpPr txBox="1"/>
          <p:nvPr/>
        </p:nvSpPr>
        <p:spPr>
          <a:xfrm>
            <a:off x="1018479" y="3784122"/>
            <a:ext cx="110173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HYPOTHESIS ARE CONSIDERED WITH OUR CURRENT OBSERVATION</a:t>
            </a:r>
          </a:p>
          <a:p>
            <a:r>
              <a:rPr lang="en-US" sz="2800" dirty="0"/>
              <a:t>SO FAR?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DOUBLE QUOTES ARE STRIPPED FROM THE TAGGED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TAGS IN DOUBLE QUOTE IS NOT STRIPPED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TAG &lt;b&gt; IS ALWAYS STRIPPED FROM THE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FOUR LETTER WORDS ARE STRIPPED</a:t>
            </a: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C9AABC42-8615-9809-2328-9B89BEA1B552}"/>
              </a:ext>
            </a:extLst>
          </p:cNvPr>
          <p:cNvSpPr/>
          <p:nvPr/>
        </p:nvSpPr>
        <p:spPr>
          <a:xfrm rot="7532870" flipH="1">
            <a:off x="837046" y="4515854"/>
            <a:ext cx="763672" cy="374891"/>
          </a:xfrm>
          <a:prstGeom prst="half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92884AF1-A4C7-39DC-8383-1CDC00B7F206}"/>
              </a:ext>
            </a:extLst>
          </p:cNvPr>
          <p:cNvSpPr/>
          <p:nvPr/>
        </p:nvSpPr>
        <p:spPr>
          <a:xfrm rot="7532870" flipH="1">
            <a:off x="838822" y="4969718"/>
            <a:ext cx="763672" cy="374891"/>
          </a:xfrm>
          <a:prstGeom prst="half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D4042E-8043-778D-F9EE-37E372EC1F0E}"/>
              </a:ext>
            </a:extLst>
          </p:cNvPr>
          <p:cNvSpPr/>
          <p:nvPr/>
        </p:nvSpPr>
        <p:spPr>
          <a:xfrm>
            <a:off x="379412" y="4522222"/>
            <a:ext cx="11430000" cy="7695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6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C83F-E7F4-A070-AEE8-6A2D633E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1:DOUBLE QUOTES ARE STRIPPED FROM TAGGED INPUT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5397A-9C68-49D2-7BF1-CED3D4BC6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5D666-C50E-37CB-79CD-8C0A704FB4CE}"/>
              </a:ext>
            </a:extLst>
          </p:cNvPr>
          <p:cNvSpPr txBox="1"/>
          <p:nvPr/>
        </p:nvSpPr>
        <p:spPr>
          <a:xfrm>
            <a:off x="1751012" y="1498600"/>
            <a:ext cx="95328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INPUT				EXPECTED	OUTPUT</a:t>
            </a:r>
          </a:p>
          <a:p>
            <a:r>
              <a:rPr lang="en-US" sz="3600" dirty="0"/>
              <a:t>&lt;b&gt;foo&lt;/b&gt;			foo		foo</a:t>
            </a:r>
          </a:p>
          <a:p>
            <a:r>
              <a:rPr lang="en-US" sz="3600" dirty="0"/>
              <a:t>“&lt;b&gt;foo&lt;/b&gt;”</a:t>
            </a:r>
            <a:r>
              <a:rPr lang="en-US" sz="3200" dirty="0"/>
              <a:t>		“foo”		&lt;b&gt;foo&lt;/b&gt;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CFD39-E8E9-61A3-DE1E-5A002CD105E8}"/>
              </a:ext>
            </a:extLst>
          </p:cNvPr>
          <p:cNvSpPr txBox="1"/>
          <p:nvPr/>
        </p:nvSpPr>
        <p:spPr>
          <a:xfrm>
            <a:off x="1293812" y="3352800"/>
            <a:ext cx="532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EXPERIMENTATION: Debugging6.py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F179D-AC83-751B-F446-A2B979F84FCA}"/>
              </a:ext>
            </a:extLst>
          </p:cNvPr>
          <p:cNvSpPr txBox="1"/>
          <p:nvPr/>
        </p:nvSpPr>
        <p:spPr>
          <a:xfrm>
            <a:off x="1771195" y="3769817"/>
            <a:ext cx="880561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INPUT				EXPECTED	OUTPUT</a:t>
            </a:r>
          </a:p>
          <a:p>
            <a:r>
              <a:rPr lang="en-US" sz="3600" dirty="0"/>
              <a:t>“foo”				“foo”		foo</a:t>
            </a:r>
          </a:p>
          <a:p>
            <a:r>
              <a:rPr lang="en-US" sz="3600" dirty="0"/>
              <a:t>“bar”				“bar”		bar</a:t>
            </a:r>
          </a:p>
          <a:p>
            <a:r>
              <a:rPr lang="en-US" sz="3600" dirty="0"/>
              <a:t>“”				“”		empty	</a:t>
            </a:r>
          </a:p>
        </p:txBody>
      </p:sp>
    </p:spTree>
    <p:extLst>
      <p:ext uri="{BB962C8B-B14F-4D97-AF65-F5344CB8AC3E}">
        <p14:creationId xmlns:p14="http://schemas.microsoft.com/office/powerpoint/2010/main" val="12072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A4BF-1FEF-5913-63F6-803569DE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ERROR IS DUE TO TAG BEING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92E1-8AB8-0A6B-AE42-F7A7D260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MOST POWERFUL DEBUGGING TOOL CALLED THE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ASSERT CONDITION</a:t>
            </a:r>
          </a:p>
          <a:p>
            <a:pPr lvl="1"/>
            <a:r>
              <a:rPr lang="en-US" dirty="0"/>
              <a:t>Debugging7.py</a:t>
            </a:r>
          </a:p>
          <a:p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HYPOTHESIS 2: THE ERROR IS DUE TO THE QUOTE CONDITION EVALUATION TO TRUE</a:t>
            </a:r>
          </a:p>
          <a:p>
            <a:pPr lvl="1"/>
            <a:r>
              <a:rPr lang="en-US" dirty="0"/>
              <a:t>Debugging8.py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70E2-CD5F-3F86-A614-9E30B154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C3166-7867-3305-1F27-B2FD055FBFA6}"/>
              </a:ext>
            </a:extLst>
          </p:cNvPr>
          <p:cNvSpPr txBox="1"/>
          <p:nvPr/>
        </p:nvSpPr>
        <p:spPr>
          <a:xfrm>
            <a:off x="1691604" y="3048000"/>
            <a:ext cx="88056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INPUT				EXPECTED	OUTPUT</a:t>
            </a:r>
          </a:p>
          <a:p>
            <a:r>
              <a:rPr lang="en-US" sz="2800" dirty="0"/>
              <a:t>“foo”				</a:t>
            </a:r>
            <a:r>
              <a:rPr lang="en-US" sz="2800" dirty="0" err="1"/>
              <a:t>AssertException</a:t>
            </a:r>
            <a:r>
              <a:rPr lang="en-US" sz="2800" dirty="0"/>
              <a:t>	foo</a:t>
            </a:r>
          </a:p>
        </p:txBody>
      </p:sp>
    </p:spTree>
    <p:extLst>
      <p:ext uri="{BB962C8B-B14F-4D97-AF65-F5344CB8AC3E}">
        <p14:creationId xmlns:p14="http://schemas.microsoft.com/office/powerpoint/2010/main" val="321707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1014-2829-FA17-B23D-887733CE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HINT WE HAVE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97DE1-0595-A64B-0B83-D1C16AED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22EFA-1BC9-C84C-79EA-AE1A95FC1990}"/>
              </a:ext>
            </a:extLst>
          </p:cNvPr>
          <p:cNvSpPr txBox="1"/>
          <p:nvPr/>
        </p:nvSpPr>
        <p:spPr>
          <a:xfrm>
            <a:off x="1218882" y="1828800"/>
            <a:ext cx="6163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QUOTES ARE STRIPPED FROM THE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3EB64-F58F-2513-B11F-ABF9B7058796}"/>
              </a:ext>
            </a:extLst>
          </p:cNvPr>
          <p:cNvSpPr txBox="1"/>
          <p:nvPr/>
        </p:nvSpPr>
        <p:spPr>
          <a:xfrm>
            <a:off x="1903412" y="2682220"/>
            <a:ext cx="88056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INPUT				EXPECTED	OUTPUT</a:t>
            </a:r>
          </a:p>
          <a:p>
            <a:r>
              <a:rPr lang="en-US" sz="2800" dirty="0"/>
              <a:t>‘foo’				‘foo’		‘foo’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78EDA-0CD9-11F6-547D-0119F5D27EDE}"/>
              </a:ext>
            </a:extLst>
          </p:cNvPr>
          <p:cNvSpPr txBox="1"/>
          <p:nvPr/>
        </p:nvSpPr>
        <p:spPr>
          <a:xfrm>
            <a:off x="2436812" y="4648200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Debugging9.py</a:t>
            </a:r>
          </a:p>
        </p:txBody>
      </p:sp>
    </p:spTree>
    <p:extLst>
      <p:ext uri="{BB962C8B-B14F-4D97-AF65-F5344CB8AC3E}">
        <p14:creationId xmlns:p14="http://schemas.microsoft.com/office/powerpoint/2010/main" val="231223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B31B-83E1-0B7A-DCA5-8CC2B32B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UPTO THIS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C9160-75A4-FE2C-41D3-DBE4272CE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CONDITION</a:t>
            </a:r>
          </a:p>
          <a:p>
            <a:pPr lvl="1"/>
            <a:r>
              <a:rPr lang="en-US" sz="3200" dirty="0"/>
              <a:t> C == ‘ ” ’ OR C == “ ‘ “ AND TAG</a:t>
            </a:r>
          </a:p>
          <a:p>
            <a:pPr lvl="2"/>
            <a:endParaRPr lang="en-US" sz="2800" dirty="0"/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BECOMES:</a:t>
            </a:r>
          </a:p>
          <a:p>
            <a:pPr lvl="3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TRUE</a:t>
            </a:r>
            <a:r>
              <a:rPr lang="en-US" sz="2800" dirty="0"/>
              <a:t> WHEN C == ‘ “ ‘</a:t>
            </a:r>
          </a:p>
          <a:p>
            <a:pPr lvl="3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FALSE</a:t>
            </a:r>
            <a:r>
              <a:rPr lang="en-US" sz="2800" dirty="0"/>
              <a:t> WHEN C == “ ‘ “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E0BE6-9C32-C88B-1211-9B53DCC4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DDEA5-19ED-11F0-250E-6DF62C9F48E1}"/>
              </a:ext>
            </a:extLst>
          </p:cNvPr>
          <p:cNvSpPr txBox="1"/>
          <p:nvPr/>
        </p:nvSpPr>
        <p:spPr>
          <a:xfrm>
            <a:off x="6627812" y="3657600"/>
            <a:ext cx="4447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SOLUTION: </a:t>
            </a:r>
          </a:p>
          <a:p>
            <a:r>
              <a:rPr lang="en-US" sz="2800" dirty="0"/>
              <a:t>(c == ‘ “ ‘ or c == “ ‘ “) and tag</a:t>
            </a:r>
          </a:p>
        </p:txBody>
      </p:sp>
    </p:spTree>
    <p:extLst>
      <p:ext uri="{BB962C8B-B14F-4D97-AF65-F5344CB8AC3E}">
        <p14:creationId xmlns:p14="http://schemas.microsoft.com/office/powerpoint/2010/main" val="192119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E78F-083B-DC75-9B3B-AB82BFED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DID WE DO?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47A34-E6ED-C8D3-B96A-497757CC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36576-613E-1B0A-248B-5F9381E54290}"/>
              </a:ext>
            </a:extLst>
          </p:cNvPr>
          <p:cNvSpPr txBox="1"/>
          <p:nvPr/>
        </p:nvSpPr>
        <p:spPr>
          <a:xfrm>
            <a:off x="4265698" y="1819351"/>
            <a:ext cx="3366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INITIAL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990C-6123-DE1F-8405-1B1DEE732DAD}"/>
              </a:ext>
            </a:extLst>
          </p:cNvPr>
          <p:cNvSpPr txBox="1"/>
          <p:nvPr/>
        </p:nvSpPr>
        <p:spPr>
          <a:xfrm>
            <a:off x="4955053" y="2770804"/>
            <a:ext cx="198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D770E-CED0-D10D-7D08-AAD1ADE86AAF}"/>
              </a:ext>
            </a:extLst>
          </p:cNvPr>
          <p:cNvSpPr txBox="1"/>
          <p:nvPr/>
        </p:nvSpPr>
        <p:spPr>
          <a:xfrm>
            <a:off x="4995291" y="3532026"/>
            <a:ext cx="1978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3B87-F0E2-94CD-80C9-34D8A402FD28}"/>
              </a:ext>
            </a:extLst>
          </p:cNvPr>
          <p:cNvSpPr txBox="1"/>
          <p:nvPr/>
        </p:nvSpPr>
        <p:spPr>
          <a:xfrm>
            <a:off x="4995291" y="4293248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0972B-2E44-BB9E-F716-0C03F0FE4397}"/>
              </a:ext>
            </a:extLst>
          </p:cNvPr>
          <p:cNvSpPr txBox="1"/>
          <p:nvPr/>
        </p:nvSpPr>
        <p:spPr>
          <a:xfrm>
            <a:off x="4955053" y="5054470"/>
            <a:ext cx="224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6ABF4C-1B65-19B5-6619-CAE739B2E9C2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948915" y="2342571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7941DD-D83F-D10C-DCFE-6AADD72035AB}"/>
              </a:ext>
            </a:extLst>
          </p:cNvPr>
          <p:cNvCxnSpPr/>
          <p:nvPr/>
        </p:nvCxnSpPr>
        <p:spPr>
          <a:xfrm>
            <a:off x="5948915" y="3214883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06B197-AAFF-A36A-8AA7-72C136718CFB}"/>
              </a:ext>
            </a:extLst>
          </p:cNvPr>
          <p:cNvCxnSpPr/>
          <p:nvPr/>
        </p:nvCxnSpPr>
        <p:spPr>
          <a:xfrm>
            <a:off x="5948915" y="3962400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48C3D5-1FD3-6FD3-9294-8B43179B29C4}"/>
              </a:ext>
            </a:extLst>
          </p:cNvPr>
          <p:cNvCxnSpPr/>
          <p:nvPr/>
        </p:nvCxnSpPr>
        <p:spPr>
          <a:xfrm>
            <a:off x="5948915" y="4644439"/>
            <a:ext cx="0" cy="428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59FB0C2-DD2F-5DB7-87A3-68A71036A4D0}"/>
              </a:ext>
            </a:extLst>
          </p:cNvPr>
          <p:cNvCxnSpPr>
            <a:cxnSpLocks/>
            <a:stCxn id="9" idx="3"/>
            <a:endCxn id="6" idx="3"/>
          </p:cNvCxnSpPr>
          <p:nvPr/>
        </p:nvCxnSpPr>
        <p:spPr>
          <a:xfrm flipH="1" flipV="1">
            <a:off x="6942777" y="3032414"/>
            <a:ext cx="261418" cy="2283666"/>
          </a:xfrm>
          <a:prstGeom prst="curvedConnector3">
            <a:avLst>
              <a:gd name="adj1" fmla="val -60795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D9E065A-76DB-3A8A-BC62-1DFE61BC953E}"/>
              </a:ext>
            </a:extLst>
          </p:cNvPr>
          <p:cNvCxnSpPr>
            <a:cxnSpLocks/>
            <a:stCxn id="9" idx="1"/>
            <a:endCxn id="6" idx="1"/>
          </p:cNvCxnSpPr>
          <p:nvPr/>
        </p:nvCxnSpPr>
        <p:spPr>
          <a:xfrm rot="10800000">
            <a:off x="4955053" y="3032414"/>
            <a:ext cx="12700" cy="2283666"/>
          </a:xfrm>
          <a:prstGeom prst="curvedConnector3">
            <a:avLst>
              <a:gd name="adj1" fmla="val 1405714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89D2C69-4219-E2F6-757F-FE4A307EA249}"/>
              </a:ext>
            </a:extLst>
          </p:cNvPr>
          <p:cNvSpPr txBox="1"/>
          <p:nvPr/>
        </p:nvSpPr>
        <p:spPr>
          <a:xfrm>
            <a:off x="8761412" y="3867413"/>
            <a:ext cx="269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SUPPORT-REFINE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A05D0-CC13-6B1A-8784-CE5B2B1D63D0}"/>
              </a:ext>
            </a:extLst>
          </p:cNvPr>
          <p:cNvSpPr txBox="1"/>
          <p:nvPr/>
        </p:nvSpPr>
        <p:spPr>
          <a:xfrm>
            <a:off x="1217294" y="3793636"/>
            <a:ext cx="2079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REJECT-</a:t>
            </a:r>
          </a:p>
          <a:p>
            <a:r>
              <a:rPr lang="en-US" sz="2800" dirty="0"/>
              <a:t>CREATE NEW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B72EC-E99A-4D0E-9C9F-398A979C1A5E}"/>
              </a:ext>
            </a:extLst>
          </p:cNvPr>
          <p:cNvSpPr txBox="1"/>
          <p:nvPr/>
        </p:nvSpPr>
        <p:spPr>
          <a:xfrm>
            <a:off x="5271325" y="6024247"/>
            <a:ext cx="135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THEORY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37F90E-7D4F-264B-47DD-75627D8636E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48914" y="5577690"/>
            <a:ext cx="1" cy="4465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F7C3FF-0080-84A7-7FBC-42A3A0B7C172}"/>
              </a:ext>
            </a:extLst>
          </p:cNvPr>
          <p:cNvSpPr txBox="1"/>
          <p:nvPr/>
        </p:nvSpPr>
        <p:spPr>
          <a:xfrm>
            <a:off x="8761412" y="1648746"/>
            <a:ext cx="18405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FAILURE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CODE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RUN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MORE RUN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7D022E-1A42-C1F0-2217-B8A02E4C1B20}"/>
              </a:ext>
            </a:extLst>
          </p:cNvPr>
          <p:cNvCxnSpPr>
            <a:stCxn id="20" idx="1"/>
          </p:cNvCxnSpPr>
          <p:nvPr/>
        </p:nvCxnSpPr>
        <p:spPr>
          <a:xfrm flipH="1">
            <a:off x="6626504" y="2556687"/>
            <a:ext cx="2134908" cy="2627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AA7711-0849-B548-D5A9-35557E07A4DC}"/>
              </a:ext>
            </a:extLst>
          </p:cNvPr>
          <p:cNvSpPr txBox="1"/>
          <p:nvPr/>
        </p:nvSpPr>
        <p:spPr>
          <a:xfrm>
            <a:off x="5040363" y="6015694"/>
            <a:ext cx="18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DIAGNOSIS</a:t>
            </a:r>
          </a:p>
        </p:txBody>
      </p:sp>
    </p:spTree>
    <p:extLst>
      <p:ext uri="{BB962C8B-B14F-4D97-AF65-F5344CB8AC3E}">
        <p14:creationId xmlns:p14="http://schemas.microsoft.com/office/powerpoint/2010/main" val="10214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6" grpId="0"/>
      <p:bldP spid="17" grpId="0"/>
      <p:bldP spid="18" grpId="0"/>
      <p:bldP spid="18" grpId="1"/>
      <p:bldP spid="20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3881-4477-1A41-480B-1BA7A759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HYPOTHESIS: TAGS IN DOUBLE QUOTES ARE NOT STRIPPED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70978-1E4F-3AFF-A032-85CA4B8B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57A00-B169-8FE3-1453-707BF3CAE1CC}"/>
              </a:ext>
            </a:extLst>
          </p:cNvPr>
          <p:cNvSpPr txBox="1"/>
          <p:nvPr/>
        </p:nvSpPr>
        <p:spPr>
          <a:xfrm>
            <a:off x="1996325" y="1752600"/>
            <a:ext cx="92869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INPUT				EXPECTED	OUTPUT</a:t>
            </a:r>
          </a:p>
          <a:p>
            <a:r>
              <a:rPr lang="en-US" sz="2800" dirty="0"/>
              <a:t>“&lt;b&gt;foo&lt;/b&gt;”			“foo”		&lt;b&gt;foo&lt;/b&gt;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DA2B-22EC-F5F6-1291-601FD8D556CC}"/>
              </a:ext>
            </a:extLst>
          </p:cNvPr>
          <p:cNvSpPr txBox="1"/>
          <p:nvPr/>
        </p:nvSpPr>
        <p:spPr>
          <a:xfrm>
            <a:off x="4722812" y="342900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Debugging10.py</a:t>
            </a:r>
          </a:p>
        </p:txBody>
      </p:sp>
    </p:spTree>
    <p:extLst>
      <p:ext uri="{BB962C8B-B14F-4D97-AF65-F5344CB8AC3E}">
        <p14:creationId xmlns:p14="http://schemas.microsoft.com/office/powerpoint/2010/main" val="25664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A61B-2229-C493-704A-37850404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F423-1B60-CCA5-4831-4E3897D56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WHETHER THE SAME ERROR HAS BEEN MADE ELSEWHERE.</a:t>
            </a:r>
          </a:p>
          <a:p>
            <a:r>
              <a:rPr lang="en-US" dirty="0"/>
              <a:t>ENSURE THAT TH ERROR DOES NOT OCCUR AGAIN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assert … : tag and not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53E3E-BBFB-6F06-F7A7-52AAD37B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D4C43C-FCEB-AD6B-E74F-A207BE759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2809035"/>
            <a:ext cx="4217987" cy="355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88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2054-35A5-7C43-1059-99926933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FIX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EAC61-EBA8-11DD-C1B0-36645BBF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A VERY EXPERIENCED PROGRAMMER THEN YOU CAN SEE THE ERROR FROM MILES AWAY IN 100’S LINES OF CODE IN MINUTES</a:t>
            </a:r>
          </a:p>
          <a:p>
            <a:r>
              <a:rPr lang="en-US" dirty="0"/>
              <a:t>BUT ITS FUN AND GAME FOR 5 MINUTES AND AFTER THAT ITS GONNA GET ON YOUR NERVES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4581-C56F-7DF5-BA9B-7F7C08B6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782A63-4CA2-A054-215A-E5EF2F53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031" y="4010935"/>
            <a:ext cx="2743199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DEBUGGERS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Explore the basics of debugging</a:t>
            </a:r>
          </a:p>
          <a:p>
            <a:r>
              <a:rPr lang="en-US" dirty="0"/>
              <a:t>Build a simple debugger in python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0ED1B5-B8F3-F2A2-C32D-D9AB8A3F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905000"/>
            <a:ext cx="5600699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E02FBF-F5A5-5676-8102-8C8480E0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7D4F-84F9-4C61-89C7-6690F2A07111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AF73-599D-0645-9460-AE8AE973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EB26-9398-6BB9-2363-11EA8D27A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LATE NIGHT DEBUGGING</a:t>
            </a:r>
          </a:p>
          <a:p>
            <a:r>
              <a:rPr lang="en-US" dirty="0"/>
              <a:t>START LISTING THE CHANGES IN THE CODE</a:t>
            </a:r>
          </a:p>
          <a:p>
            <a:pPr lvl="1"/>
            <a:r>
              <a:rPr lang="en-US" dirty="0"/>
              <a:t>MAKE NOTE OF THE INPUT, EXPECTED, OUTPUT FORMAT MENTIONED </a:t>
            </a:r>
          </a:p>
          <a:p>
            <a:r>
              <a:rPr lang="en-US" dirty="0"/>
              <a:t>TALK TO SOMEBODY</a:t>
            </a:r>
          </a:p>
          <a:p>
            <a:r>
              <a:rPr lang="en-US" dirty="0"/>
              <a:t>TEDDY BEAR METHOD</a:t>
            </a:r>
          </a:p>
          <a:p>
            <a:r>
              <a:rPr lang="en-US" dirty="0"/>
              <a:t>REMOVE THE BLINDFOLD, EX-MASTERMIND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F5C46-F853-1E97-EF47-EF5ADF50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5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3F58-D852-3FF7-5C79-C3187336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93DC-963A-867E-8D26-AAE7B5B27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THESE STATEMENTS HOLD?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FIX THE BUG AS SOON AS YOU SPOT THE PROBLEM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ALWAYS KEEP ALL DETAILS IN YOUR HEAD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EXPLAINING THE PROBLEM CAN BE HELPFUL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UP TO 50-70% OF SOFTWARE DEVELOPMENT EFFORT IS SPENT ON VALIDATION AND DEBUGGING</a:t>
            </a:r>
          </a:p>
          <a:p>
            <a:pPr marL="819096" lvl="1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A26F9-7DF8-327D-6CB3-E44CEF2AB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4FC17B1A-4CE0-16BA-4C3D-87A2E2B1A808}"/>
              </a:ext>
            </a:extLst>
          </p:cNvPr>
          <p:cNvSpPr/>
          <p:nvPr/>
        </p:nvSpPr>
        <p:spPr>
          <a:xfrm rot="7532870" flipH="1">
            <a:off x="1362679" y="2900729"/>
            <a:ext cx="763672" cy="374891"/>
          </a:xfrm>
          <a:prstGeom prst="half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9CD76D48-9170-A6F7-D77C-4674BFB604CF}"/>
              </a:ext>
            </a:extLst>
          </p:cNvPr>
          <p:cNvSpPr/>
          <p:nvPr/>
        </p:nvSpPr>
        <p:spPr>
          <a:xfrm rot="7532870" flipH="1">
            <a:off x="1339317" y="3416523"/>
            <a:ext cx="763672" cy="374891"/>
          </a:xfrm>
          <a:prstGeom prst="half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4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79A5-42FD-78C2-E608-AE3EBB15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31B-D09B-4530-898F-3DACA23B812F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5DF425-52E8-57C0-218A-974A2F519117}"/>
              </a:ext>
            </a:extLst>
          </p:cNvPr>
          <p:cNvSpPr/>
          <p:nvPr/>
        </p:nvSpPr>
        <p:spPr>
          <a:xfrm>
            <a:off x="3767946" y="2967335"/>
            <a:ext cx="46529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5654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64627"/>
            <a:ext cx="10360501" cy="1223963"/>
          </a:xfrm>
        </p:spPr>
        <p:txBody>
          <a:bodyPr/>
          <a:lstStyle/>
          <a:p>
            <a:r>
              <a:rPr lang="en-US" dirty="0"/>
              <a:t>REMOVE HTML MARKUP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the tags and give the output as only the 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Example: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&lt;b&gt;foo&lt;/b&gt; o/p: foo</a:t>
            </a:r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87021532"/>
              </p:ext>
            </p:extLst>
          </p:nvPr>
        </p:nvGraphicFramePr>
        <p:xfrm>
          <a:off x="6500972" y="1066800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A750D6F2-7FF0-F46B-6B99-1631F2FEAE59}"/>
              </a:ext>
            </a:extLst>
          </p:cNvPr>
          <p:cNvSpPr/>
          <p:nvPr/>
        </p:nvSpPr>
        <p:spPr>
          <a:xfrm>
            <a:off x="8761412" y="1752600"/>
            <a:ext cx="16764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!tag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ECD4F7-D7E0-8675-0746-63F79048A79B}"/>
              </a:ext>
            </a:extLst>
          </p:cNvPr>
          <p:cNvSpPr/>
          <p:nvPr/>
        </p:nvSpPr>
        <p:spPr>
          <a:xfrm>
            <a:off x="8761412" y="3759200"/>
            <a:ext cx="16764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D6CAF1-5EEB-CEE8-9758-412AD16948EB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V="1">
            <a:off x="9006915" y="2988375"/>
            <a:ext cx="0" cy="9828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221E8F-DD2F-CB01-0E90-77203E37BE29}"/>
              </a:ext>
            </a:extLst>
          </p:cNvPr>
          <p:cNvCxnSpPr>
            <a:stCxn id="4" idx="5"/>
            <a:endCxn id="6" idx="7"/>
          </p:cNvCxnSpPr>
          <p:nvPr/>
        </p:nvCxnSpPr>
        <p:spPr>
          <a:xfrm>
            <a:off x="10192309" y="2988375"/>
            <a:ext cx="0" cy="9828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752FC9-752E-D9FD-5564-9F5D08A96B18}"/>
              </a:ext>
            </a:extLst>
          </p:cNvPr>
          <p:cNvSpPr txBox="1"/>
          <p:nvPr/>
        </p:nvSpPr>
        <p:spPr>
          <a:xfrm>
            <a:off x="10255711" y="321819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&lt;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1C5AB-BB12-F55D-7909-4EBAB7943105}"/>
              </a:ext>
            </a:extLst>
          </p:cNvPr>
          <p:cNvSpPr txBox="1"/>
          <p:nvPr/>
        </p:nvSpPr>
        <p:spPr>
          <a:xfrm>
            <a:off x="8611013" y="322708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2FCCE0-F8B6-B000-9D98-B0BA5C65F5F6}"/>
              </a:ext>
            </a:extLst>
          </p:cNvPr>
          <p:cNvCxnSpPr>
            <a:endCxn id="4" idx="0"/>
          </p:cNvCxnSpPr>
          <p:nvPr/>
        </p:nvCxnSpPr>
        <p:spPr>
          <a:xfrm>
            <a:off x="9599612" y="1066800"/>
            <a:ext cx="0" cy="685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A8AF936-8F24-CFD0-450D-860A4A3FD359}"/>
              </a:ext>
            </a:extLst>
          </p:cNvPr>
          <p:cNvCxnSpPr>
            <a:cxnSpLocks/>
            <a:stCxn id="4" idx="7"/>
            <a:endCxn id="4" idx="6"/>
          </p:cNvCxnSpPr>
          <p:nvPr/>
        </p:nvCxnSpPr>
        <p:spPr>
          <a:xfrm rot="16200000" flipH="1">
            <a:off x="10059122" y="2097811"/>
            <a:ext cx="511875" cy="245503"/>
          </a:xfrm>
          <a:prstGeom prst="curvedConnector4">
            <a:avLst>
              <a:gd name="adj1" fmla="val -66664"/>
              <a:gd name="adj2" fmla="val 33481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A732BAF-06F4-A781-22A7-83D6BC3F2EE0}"/>
              </a:ext>
            </a:extLst>
          </p:cNvPr>
          <p:cNvCxnSpPr>
            <a:stCxn id="6" idx="6"/>
            <a:endCxn id="6" idx="5"/>
          </p:cNvCxnSpPr>
          <p:nvPr/>
        </p:nvCxnSpPr>
        <p:spPr>
          <a:xfrm flipH="1">
            <a:off x="10192309" y="4483100"/>
            <a:ext cx="245503" cy="511875"/>
          </a:xfrm>
          <a:prstGeom prst="curvedConnector4">
            <a:avLst>
              <a:gd name="adj1" fmla="val -271248"/>
              <a:gd name="adj2" fmla="val 14724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BD384A-B130-CBB3-CC4B-472B279E1162}"/>
              </a:ext>
            </a:extLst>
          </p:cNvPr>
          <p:cNvSpPr txBox="1"/>
          <p:nvPr/>
        </p:nvSpPr>
        <p:spPr>
          <a:xfrm>
            <a:off x="10437811" y="1717070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00CEC-9498-9C86-D510-9A8F67D4D214}"/>
              </a:ext>
            </a:extLst>
          </p:cNvPr>
          <p:cNvSpPr txBox="1"/>
          <p:nvPr/>
        </p:nvSpPr>
        <p:spPr>
          <a:xfrm>
            <a:off x="10567359" y="4617711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!&gt;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A01DAEA2-5D3C-8527-16C2-6511DF29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9E453-3A6E-44BF-BBDB-97A6B9363BA4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4" grpId="0" animBg="1"/>
      <p:bldP spid="6" grpId="0" animBg="1"/>
      <p:bldP spid="11" grpId="0"/>
      <p:bldP spid="12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SEE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E:\projects\debugging.py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16C98-9C66-F0DA-A807-8C87D9FA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5F28-0671-4D86-A947-1A7A61018987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CODE PERFECT?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QUIZ: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WHICH OF THESE INPUTS IS NOT PROPERLY STRIPPED?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&gt;foo&lt;/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=“foo.html”&gt;foo&lt;/a&gt;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=“”&gt;foo&lt;/a&gt;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=“&gt;”&gt;foo&lt;/a&gt;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E617A25-0E53-5CCD-B25E-85F7C3247DFF}"/>
              </a:ext>
            </a:extLst>
          </p:cNvPr>
          <p:cNvSpPr/>
          <p:nvPr/>
        </p:nvSpPr>
        <p:spPr>
          <a:xfrm>
            <a:off x="6297560" y="4343400"/>
            <a:ext cx="4469235" cy="7620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A1CCD-5BD3-72E5-0CED-4D5315CC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34EE4-4CEA-4065-9E4C-B7809C864E9E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SEE THE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E:\projects\debugging1.py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0678E-E88F-27A8-45D1-1C07230A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9F3D-8F93-491E-B595-6CB751412065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6DD47E-3C23-2361-B22D-7A4020FD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891" y="632321"/>
            <a:ext cx="10360501" cy="1223963"/>
          </a:xfrm>
        </p:spPr>
        <p:txBody>
          <a:bodyPr/>
          <a:lstStyle/>
          <a:p>
            <a:r>
              <a:rPr lang="en-US" dirty="0"/>
              <a:t>A FIRST BUG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63AEA-A054-D9E2-8554-B2159D536A23}"/>
              </a:ext>
            </a:extLst>
          </p:cNvPr>
          <p:cNvSpPr txBox="1"/>
          <p:nvPr/>
        </p:nvSpPr>
        <p:spPr>
          <a:xfrm>
            <a:off x="1814297" y="2110909"/>
            <a:ext cx="88056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INPUT				EXPECTED	OUTPUT</a:t>
            </a:r>
          </a:p>
          <a:p>
            <a:r>
              <a:rPr lang="en-US" sz="3200" dirty="0"/>
              <a:t>&lt;a </a:t>
            </a:r>
            <a:r>
              <a:rPr lang="en-US" sz="3200" dirty="0" err="1"/>
              <a:t>href</a:t>
            </a:r>
            <a:r>
              <a:rPr lang="en-US" sz="3200" dirty="0"/>
              <a:t>=“&gt;”&gt;foo&lt;/a&gt;		foo		“foo</a:t>
            </a:r>
          </a:p>
          <a:p>
            <a:endParaRPr lang="en-US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B64376-2379-0FE6-1939-814668A1D2B8}"/>
              </a:ext>
            </a:extLst>
          </p:cNvPr>
          <p:cNvSpPr/>
          <p:nvPr/>
        </p:nvSpPr>
        <p:spPr>
          <a:xfrm>
            <a:off x="2055812" y="4617711"/>
            <a:ext cx="16764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!tag</a:t>
            </a:r>
          </a:p>
          <a:p>
            <a:pPr algn="ctr"/>
            <a:r>
              <a:rPr lang="en-US" sz="2800" dirty="0"/>
              <a:t>!quote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8BF98D-3C27-2BA1-077A-3AB2D4CB2FFC}"/>
              </a:ext>
            </a:extLst>
          </p:cNvPr>
          <p:cNvSpPr/>
          <p:nvPr/>
        </p:nvSpPr>
        <p:spPr>
          <a:xfrm>
            <a:off x="5027612" y="4617711"/>
            <a:ext cx="16764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Tag</a:t>
            </a:r>
          </a:p>
          <a:p>
            <a:pPr algn="ctr"/>
            <a:r>
              <a:rPr lang="en-US" sz="2800" dirty="0"/>
              <a:t>!quote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DC0789-8703-B9AC-F391-82FA8E741643}"/>
              </a:ext>
            </a:extLst>
          </p:cNvPr>
          <p:cNvCxnSpPr>
            <a:cxnSpLocks/>
            <a:stCxn id="8" idx="1"/>
            <a:endCxn id="7" idx="7"/>
          </p:cNvCxnSpPr>
          <p:nvPr/>
        </p:nvCxnSpPr>
        <p:spPr>
          <a:xfrm flipH="1">
            <a:off x="3486709" y="4829736"/>
            <a:ext cx="17864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36885-6753-D51F-1305-DAD68A392317}"/>
              </a:ext>
            </a:extLst>
          </p:cNvPr>
          <p:cNvCxnSpPr>
            <a:cxnSpLocks/>
            <a:stCxn id="7" idx="5"/>
            <a:endCxn id="8" idx="3"/>
          </p:cNvCxnSpPr>
          <p:nvPr/>
        </p:nvCxnSpPr>
        <p:spPr>
          <a:xfrm>
            <a:off x="3486709" y="5853486"/>
            <a:ext cx="178640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6D1351-D8AE-7FAA-B722-541F0C95427E}"/>
              </a:ext>
            </a:extLst>
          </p:cNvPr>
          <p:cNvSpPr txBox="1"/>
          <p:nvPr/>
        </p:nvSpPr>
        <p:spPr>
          <a:xfrm>
            <a:off x="4197811" y="584040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&lt;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11013-94BE-8AE8-7ECB-4BFE017906D1}"/>
              </a:ext>
            </a:extLst>
          </p:cNvPr>
          <p:cNvSpPr txBox="1"/>
          <p:nvPr/>
        </p:nvSpPr>
        <p:spPr>
          <a:xfrm>
            <a:off x="4244310" y="43561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B543D4-2531-94A7-123D-93D9B2AFFBD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264891" y="5341611"/>
            <a:ext cx="7909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AC4C15F-EEBF-6520-F78C-51D3093566DB}"/>
              </a:ext>
            </a:extLst>
          </p:cNvPr>
          <p:cNvCxnSpPr>
            <a:cxnSpLocks/>
            <a:stCxn id="7" idx="1"/>
            <a:endCxn id="7" idx="0"/>
          </p:cNvCxnSpPr>
          <p:nvPr/>
        </p:nvCxnSpPr>
        <p:spPr>
          <a:xfrm rot="5400000" flipH="1" flipV="1">
            <a:off x="2491651" y="4427376"/>
            <a:ext cx="212025" cy="592697"/>
          </a:xfrm>
          <a:prstGeom prst="curvedConnector3">
            <a:avLst>
              <a:gd name="adj1" fmla="val 44220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B8886C1-B1D4-4224-A10C-E169ED6B5E3F}"/>
              </a:ext>
            </a:extLst>
          </p:cNvPr>
          <p:cNvCxnSpPr>
            <a:cxnSpLocks/>
            <a:stCxn id="8" idx="7"/>
            <a:endCxn id="8" idx="0"/>
          </p:cNvCxnSpPr>
          <p:nvPr/>
        </p:nvCxnSpPr>
        <p:spPr>
          <a:xfrm rot="16200000" flipV="1">
            <a:off x="6056149" y="4427375"/>
            <a:ext cx="212025" cy="592697"/>
          </a:xfrm>
          <a:prstGeom prst="curvedConnector3">
            <a:avLst>
              <a:gd name="adj1" fmla="val 44220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267699-A864-17B3-B075-88810A8BABE7}"/>
              </a:ext>
            </a:extLst>
          </p:cNvPr>
          <p:cNvSpPr txBox="1"/>
          <p:nvPr/>
        </p:nvSpPr>
        <p:spPr>
          <a:xfrm>
            <a:off x="2847328" y="386036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!&lt;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1C9F4C-17FD-6287-ED4E-30073ECC2682}"/>
              </a:ext>
            </a:extLst>
          </p:cNvPr>
          <p:cNvSpPr txBox="1"/>
          <p:nvPr/>
        </p:nvSpPr>
        <p:spPr>
          <a:xfrm>
            <a:off x="6323012" y="3811403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!&gt;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E5590A-BFC9-64BF-6A37-8C98A23311EF}"/>
              </a:ext>
            </a:extLst>
          </p:cNvPr>
          <p:cNvSpPr/>
          <p:nvPr/>
        </p:nvSpPr>
        <p:spPr>
          <a:xfrm>
            <a:off x="8211110" y="4617710"/>
            <a:ext cx="16764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Tag</a:t>
            </a:r>
          </a:p>
          <a:p>
            <a:pPr algn="ctr"/>
            <a:r>
              <a:rPr lang="en-US" sz="2800" dirty="0"/>
              <a:t>quote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C28422D-041A-2EBD-9791-2A929EC49DDA}"/>
              </a:ext>
            </a:extLst>
          </p:cNvPr>
          <p:cNvCxnSpPr>
            <a:cxnSpLocks/>
          </p:cNvCxnSpPr>
          <p:nvPr/>
        </p:nvCxnSpPr>
        <p:spPr>
          <a:xfrm flipV="1">
            <a:off x="6463547" y="5853485"/>
            <a:ext cx="199810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0579FA-D465-D90C-58E1-091BA8666DF6}"/>
              </a:ext>
            </a:extLst>
          </p:cNvPr>
          <p:cNvCxnSpPr>
            <a:cxnSpLocks/>
            <a:stCxn id="41" idx="1"/>
            <a:endCxn id="8" idx="7"/>
          </p:cNvCxnSpPr>
          <p:nvPr/>
        </p:nvCxnSpPr>
        <p:spPr>
          <a:xfrm flipH="1">
            <a:off x="6458509" y="4829735"/>
            <a:ext cx="199810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F5EC7B6-3DCD-8D08-60E3-F6EA981B4876}"/>
              </a:ext>
            </a:extLst>
          </p:cNvPr>
          <p:cNvSpPr txBox="1"/>
          <p:nvPr/>
        </p:nvSpPr>
        <p:spPr>
          <a:xfrm>
            <a:off x="7374539" y="4383584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0B5315-31D3-841C-0129-B9E2B931E189}"/>
              </a:ext>
            </a:extLst>
          </p:cNvPr>
          <p:cNvSpPr txBox="1"/>
          <p:nvPr/>
        </p:nvSpPr>
        <p:spPr>
          <a:xfrm>
            <a:off x="9572512" y="3811403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D3737D-7872-1FB7-8343-E62013B3E1D0}"/>
              </a:ext>
            </a:extLst>
          </p:cNvPr>
          <p:cNvSpPr txBox="1"/>
          <p:nvPr/>
        </p:nvSpPr>
        <p:spPr>
          <a:xfrm>
            <a:off x="7291465" y="5964069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3FBF402-0458-7914-D45D-37D258B9EC51}"/>
              </a:ext>
            </a:extLst>
          </p:cNvPr>
          <p:cNvCxnSpPr>
            <a:cxnSpLocks/>
            <a:stCxn id="41" idx="0"/>
            <a:endCxn id="41" idx="7"/>
          </p:cNvCxnSpPr>
          <p:nvPr/>
        </p:nvCxnSpPr>
        <p:spPr>
          <a:xfrm rot="16200000" flipH="1">
            <a:off x="9239645" y="4427374"/>
            <a:ext cx="212025" cy="592697"/>
          </a:xfrm>
          <a:prstGeom prst="curvedConnector3">
            <a:avLst>
              <a:gd name="adj1" fmla="val -36564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Date Placeholder 59">
            <a:extLst>
              <a:ext uri="{FF2B5EF4-FFF2-40B4-BE49-F238E27FC236}">
                <a16:creationId xmlns:a16="http://schemas.microsoft.com/office/drawing/2014/main" id="{32500BA9-D078-CD0C-2B64-AE68C23F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DCD1-0538-450E-B520-F03EC49F5523}" type="datetime1">
              <a:rPr lang="en-US" smtClean="0"/>
              <a:t>12/10/2023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  <p:bldP spid="16" grpId="0"/>
      <p:bldP spid="17" grpId="0"/>
      <p:bldP spid="41" grpId="0" animBg="1"/>
      <p:bldP spid="47" grpId="0"/>
      <p:bldP spid="48" grpId="0"/>
      <p:bldP spid="49" grpId="0"/>
    </p:bld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1619</TotalTime>
  <Words>1353</Words>
  <Application>Microsoft Office PowerPoint</Application>
  <PresentationFormat>Custom</PresentationFormat>
  <Paragraphs>306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Tech 16x9</vt:lpstr>
      <vt:lpstr>Software Debugging</vt:lpstr>
      <vt:lpstr>BUG</vt:lpstr>
      <vt:lpstr>LATE NIGHT DEBUGGING</vt:lpstr>
      <vt:lpstr>HOW DEBUGGERS WORK</vt:lpstr>
      <vt:lpstr>REMOVE HTML MARKUP</vt:lpstr>
      <vt:lpstr>NOW WE SEE THE CODE</vt:lpstr>
      <vt:lpstr>IS THE CODE PERFECT?</vt:lpstr>
      <vt:lpstr>NOW WE SEE THE CODE</vt:lpstr>
      <vt:lpstr>A FIRST BUG</vt:lpstr>
      <vt:lpstr>NOW WE SEE THE CODE</vt:lpstr>
      <vt:lpstr>IS THE CODE PERFECT?</vt:lpstr>
      <vt:lpstr>NOW WE SEE THE CODE</vt:lpstr>
      <vt:lpstr>THE DEVILS GUIDE TO DEBUGGING</vt:lpstr>
      <vt:lpstr>NOW WE SEE THE CODE</vt:lpstr>
      <vt:lpstr>NIGHTMARE</vt:lpstr>
      <vt:lpstr>SECURITY NIGHTMARE</vt:lpstr>
      <vt:lpstr>NOW WE SEE THE CODE</vt:lpstr>
      <vt:lpstr>DO NOT TRY TO DEBUG THIS WAY</vt:lpstr>
      <vt:lpstr>THE DEVILS GUIDE TO DEBUGGING-code complete </vt:lpstr>
      <vt:lpstr>NOW WE SEE THE CODE</vt:lpstr>
      <vt:lpstr>THE DEVILS GUIDE TO DEBUGGING-code complete </vt:lpstr>
      <vt:lpstr>BEFORE MOVING ON</vt:lpstr>
      <vt:lpstr>HOW FAILURE COMES TO BE</vt:lpstr>
      <vt:lpstr>HOW FAILURE COMES TO BE</vt:lpstr>
      <vt:lpstr>WITH THE ABOVE DISCUSSION IN MIND</vt:lpstr>
      <vt:lpstr>THE SCIENTIFIC METHOD</vt:lpstr>
      <vt:lpstr>THE SCIENTIFIC METHOD</vt:lpstr>
      <vt:lpstr>THE SCIENTIFIC METHOD</vt:lpstr>
      <vt:lpstr>QUIZ:  WHAT IS A THEORY</vt:lpstr>
      <vt:lpstr>SO HOW DO WE APPROACH DEBUGGING?</vt:lpstr>
      <vt:lpstr>APPLY THE SCIENTIFIC METHOD</vt:lpstr>
      <vt:lpstr>HYPOTHESIS 1:DOUBLE QUOTES ARE STRIPPED FROM TAGGED INPUT</vt:lpstr>
      <vt:lpstr>THE ERROR IS DUE TO TAG BEING SET</vt:lpstr>
      <vt:lpstr>SOME HINT WE HAVE</vt:lpstr>
      <vt:lpstr>WHAT WE HAVE UPTO THIS POINT</vt:lpstr>
      <vt:lpstr>SO WHAT DID WE DO?</vt:lpstr>
      <vt:lpstr>ALTERNATE HYPOTHESIS: TAGS IN DOUBLE QUOTES ARE NOT STRIPPED</vt:lpstr>
      <vt:lpstr>AFTER THE FIX</vt:lpstr>
      <vt:lpstr>JUST FIX IT</vt:lpstr>
      <vt:lpstr>EXPLICIT DEBUGGING</vt:lpstr>
      <vt:lpstr>QUIZ: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</dc:title>
  <dc:creator>Debanjan Chakraborty</dc:creator>
  <cp:lastModifiedBy>Debanjan Chakraborty</cp:lastModifiedBy>
  <cp:revision>46</cp:revision>
  <dcterms:created xsi:type="dcterms:W3CDTF">2023-12-09T14:30:39Z</dcterms:created>
  <dcterms:modified xsi:type="dcterms:W3CDTF">2023-12-10T17:29:46Z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